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6" r:id="rId4"/>
    <p:sldId id="287" r:id="rId5"/>
    <p:sldId id="288" r:id="rId6"/>
    <p:sldId id="289" r:id="rId7"/>
    <p:sldId id="290" r:id="rId8"/>
    <p:sldId id="291" r:id="rId9"/>
    <p:sldId id="34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34" r:id="rId33"/>
    <p:sldId id="335" r:id="rId34"/>
    <p:sldId id="336" r:id="rId35"/>
    <p:sldId id="337" r:id="rId36"/>
    <p:sldId id="338" r:id="rId37"/>
    <p:sldId id="339" r:id="rId38"/>
    <p:sldId id="340" r:id="rId3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3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770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067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3554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3163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960194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1839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7096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115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219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753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09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5153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137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165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074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734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914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100" y="571500"/>
            <a:ext cx="11609558" cy="76200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2. Всемирная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антидопинговая программа, антидопинговые правила и санкции за их нарушение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00" y="2692399"/>
            <a:ext cx="11404600" cy="3348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haroni" panose="02010803020104030203" pitchFamily="2" charset="-79"/>
              </a:rPr>
              <a:t>1.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haroni" panose="02010803020104030203" pitchFamily="2" charset="-79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Aharoni" panose="02010803020104030203" pitchFamily="2" charset="-79"/>
              </a:rPr>
              <a:t>Всемирный антидопинговый кодекс</a:t>
            </a:r>
          </a:p>
          <a:p>
            <a:pPr marL="0" indent="0" algn="just">
              <a:buNone/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haroni" panose="02010803020104030203" pitchFamily="2" charset="-79"/>
              </a:rPr>
              <a:t>2.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Aharoni" panose="02010803020104030203" pitchFamily="2" charset="-79"/>
              </a:rPr>
              <a:t>Международные стандарты</a:t>
            </a:r>
          </a:p>
          <a:p>
            <a:pPr marL="0" indent="0" algn="just">
              <a:buNone/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haroni" panose="02010803020104030203" pitchFamily="2" charset="-79"/>
              </a:rPr>
              <a:t>3.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Aharoni" panose="02010803020104030203" pitchFamily="2" charset="-79"/>
              </a:rPr>
              <a:t>Антидопинговые </a:t>
            </a: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haroni" panose="02010803020104030203" pitchFamily="2" charset="-79"/>
              </a:rPr>
              <a:t>правила и санкции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Aharoni" panose="02010803020104030203" pitchFamily="2" charset="-79"/>
              </a:rPr>
              <a:t>за нарушение антидопинговых </a:t>
            </a: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haroni" panose="02010803020104030203" pitchFamily="2" charset="-79"/>
              </a:rPr>
              <a:t>правил</a:t>
            </a:r>
          </a:p>
          <a:p>
            <a:pPr marL="0" lvl="0" indent="0" algn="just">
              <a:buNone/>
            </a:pPr>
            <a:r>
              <a:rPr lang="ru-RU" sz="3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4. Обязанности тренера-врача в антидопинговой сфере </a:t>
            </a:r>
            <a:endParaRPr lang="ru-RU" sz="3600" b="1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  <a:p>
            <a:pPr marL="0" indent="0" algn="just">
              <a:buNone/>
            </a:pP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1081125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" y="190500"/>
            <a:ext cx="9159702" cy="596900"/>
          </a:xfrm>
        </p:spPr>
        <p:txBody>
          <a:bodyPr>
            <a:normAutofit/>
          </a:bodyPr>
          <a:lstStyle/>
          <a:p>
            <a:r>
              <a:rPr lang="ru-RU" sz="2800" b="1" dirty="0"/>
              <a:t>Международные стандарты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914401"/>
            <a:ext cx="11176000" cy="5126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В поддержку Кодекса, </a:t>
            </a:r>
            <a:r>
              <a:rPr lang="ru-RU" sz="2800" dirty="0" smtClean="0"/>
              <a:t>ВАДА разработало </a:t>
            </a:r>
            <a:r>
              <a:rPr lang="ru-RU" sz="2800" b="1" u="sng" dirty="0"/>
              <a:t>”Международные стандарты“</a:t>
            </a:r>
            <a:r>
              <a:rPr lang="ru-RU" sz="2800" dirty="0"/>
              <a:t> для различных технических и процедурных компонентов, </a:t>
            </a:r>
            <a:r>
              <a:rPr lang="ru-RU" sz="2800" b="1" u="sng" dirty="0" smtClean="0"/>
              <a:t>включая:</a:t>
            </a:r>
          </a:p>
          <a:p>
            <a:r>
              <a:rPr lang="ru-RU" sz="2800" dirty="0" smtClean="0"/>
              <a:t>Список </a:t>
            </a:r>
            <a:r>
              <a:rPr lang="ru-RU" sz="2800" dirty="0"/>
              <a:t>запрещённых субстанций и 13 </a:t>
            </a:r>
            <a:r>
              <a:rPr lang="ru-RU" sz="2800" dirty="0" smtClean="0"/>
              <a:t>методов</a:t>
            </a:r>
          </a:p>
          <a:p>
            <a:r>
              <a:rPr lang="ru-RU" sz="2800" dirty="0" smtClean="0"/>
              <a:t>Стандарт </a:t>
            </a:r>
            <a:r>
              <a:rPr lang="ru-RU" sz="2800" dirty="0"/>
              <a:t>по тестированию и </a:t>
            </a:r>
            <a:r>
              <a:rPr lang="ru-RU" sz="2800" dirty="0" smtClean="0"/>
              <a:t>расследованиям </a:t>
            </a:r>
          </a:p>
          <a:p>
            <a:r>
              <a:rPr lang="ru-RU" sz="2800" dirty="0" smtClean="0"/>
              <a:t>Стандарт </a:t>
            </a:r>
            <a:r>
              <a:rPr lang="ru-RU" sz="2800" dirty="0"/>
              <a:t>по терапевтическому </a:t>
            </a:r>
            <a:r>
              <a:rPr lang="ru-RU" sz="2800" dirty="0" smtClean="0"/>
              <a:t>использованию </a:t>
            </a:r>
          </a:p>
          <a:p>
            <a:r>
              <a:rPr lang="ru-RU" sz="2800" dirty="0" smtClean="0"/>
              <a:t>Стандарт </a:t>
            </a:r>
            <a:r>
              <a:rPr lang="ru-RU" sz="2800" dirty="0"/>
              <a:t>для </a:t>
            </a:r>
            <a:r>
              <a:rPr lang="ru-RU" sz="2800" dirty="0" smtClean="0"/>
              <a:t>лабораторий</a:t>
            </a:r>
          </a:p>
          <a:p>
            <a:r>
              <a:rPr lang="ru-RU" sz="2800" dirty="0" smtClean="0"/>
              <a:t>Стандарт </a:t>
            </a:r>
            <a:r>
              <a:rPr lang="ru-RU" sz="2800" dirty="0"/>
              <a:t>по защите частной жизни и персональных данных.</a:t>
            </a:r>
          </a:p>
        </p:txBody>
      </p:sp>
    </p:spTree>
    <p:extLst>
      <p:ext uri="{BB962C8B-B14F-4D97-AF65-F5344CB8AC3E}">
        <p14:creationId xmlns:p14="http://schemas.microsoft.com/office/powerpoint/2010/main" xmlns="" val="2051474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200" y="190500"/>
            <a:ext cx="10706100" cy="520700"/>
          </a:xfrm>
        </p:spPr>
        <p:txBody>
          <a:bodyPr>
            <a:normAutofit/>
          </a:bodyPr>
          <a:lstStyle/>
          <a:p>
            <a:r>
              <a:rPr lang="ru-RU" sz="2800" b="1" dirty="0"/>
              <a:t>Стандарт ”Список запрещенных субстанций и методов“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200" y="1523999"/>
            <a:ext cx="11049000" cy="4517363"/>
          </a:xfrm>
        </p:spPr>
        <p:txBody>
          <a:bodyPr>
            <a:normAutofit/>
          </a:bodyPr>
          <a:lstStyle/>
          <a:p>
            <a:r>
              <a:rPr lang="ru-RU" sz="2800" b="1" dirty="0"/>
              <a:t>Список запрещенных субстанций и методов (далее – Список)</a:t>
            </a:r>
            <a:r>
              <a:rPr lang="ru-RU" sz="2800" dirty="0"/>
              <a:t> – </a:t>
            </a:r>
            <a:r>
              <a:rPr lang="ru-RU" sz="2800" i="1" dirty="0"/>
              <a:t>это перечень запрещенных субстанций и методов, который составляет ВАДА и периодически, как минимум раз в год, обновляет его. </a:t>
            </a:r>
            <a:endParaRPr lang="ru-RU" sz="2800" i="1" dirty="0" smtClean="0"/>
          </a:p>
          <a:p>
            <a:r>
              <a:rPr lang="ru-RU" sz="2800" dirty="0" smtClean="0"/>
              <a:t>Обновленный </a:t>
            </a:r>
            <a:r>
              <a:rPr lang="ru-RU" sz="2800" dirty="0"/>
              <a:t>Список, как правило, вступает в силу </a:t>
            </a:r>
            <a:r>
              <a:rPr lang="ru-RU" sz="2800" b="1" u="sng" dirty="0"/>
              <a:t>ежегодно с 1 января </a:t>
            </a:r>
            <a:r>
              <a:rPr lang="ru-RU" sz="2800" dirty="0"/>
              <a:t>и является доступным накануне за несколько месяцев на сайте ВАДА и НАДА. </a:t>
            </a:r>
          </a:p>
        </p:txBody>
      </p:sp>
    </p:spTree>
    <p:extLst>
      <p:ext uri="{BB962C8B-B14F-4D97-AF65-F5344CB8AC3E}">
        <p14:creationId xmlns:p14="http://schemas.microsoft.com/office/powerpoint/2010/main" xmlns="" val="2689143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15900"/>
            <a:ext cx="11455400" cy="6426199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Перечень субстанций и методов, которые запрещены к использованию в спорте, в прежние годы готовила </a:t>
            </a:r>
            <a:r>
              <a:rPr lang="ru-RU" sz="2800" b="1" u="sng" dirty="0"/>
              <a:t>Медицинская комиссия МОК. </a:t>
            </a:r>
            <a:r>
              <a:rPr lang="ru-RU" sz="2800" dirty="0" smtClean="0"/>
              <a:t>С учреждением в 1999 г. </a:t>
            </a:r>
          </a:p>
          <a:p>
            <a:r>
              <a:rPr lang="ru-RU" sz="2800" dirty="0" smtClean="0"/>
              <a:t>ВАДА ему были переданы функции по рассмотрению текущего перечня запрещенных препаратов и методов, установлению процедур его пересмотра. </a:t>
            </a:r>
          </a:p>
          <a:p>
            <a:r>
              <a:rPr lang="ru-RU" sz="2800" dirty="0" smtClean="0"/>
              <a:t>По </a:t>
            </a:r>
            <a:r>
              <a:rPr lang="ru-RU" sz="2800" dirty="0"/>
              <a:t>рекомендации ВАДА, Список запрещенных субстанций и методов должен </a:t>
            </a:r>
            <a:r>
              <a:rPr lang="ru-RU" sz="2800" b="1" u="sng" dirty="0"/>
              <a:t>ежегодно обновляться МОК</a:t>
            </a:r>
            <a:r>
              <a:rPr lang="ru-RU" sz="2800" dirty="0"/>
              <a:t>, вступая в силу с 1 января каждого года. </a:t>
            </a:r>
            <a:endParaRPr lang="ru-RU" sz="2800" dirty="0" smtClean="0"/>
          </a:p>
          <a:p>
            <a:r>
              <a:rPr lang="ru-RU" sz="2800" dirty="0"/>
              <a:t>Определенное </a:t>
            </a:r>
            <a:r>
              <a:rPr lang="ru-RU" sz="2800" b="1" u="sng" dirty="0"/>
              <a:t>влияние</a:t>
            </a:r>
            <a:r>
              <a:rPr lang="ru-RU" sz="2800" dirty="0"/>
              <a:t> на формирование списка запрещенных препаратов оказывают </a:t>
            </a:r>
            <a:r>
              <a:rPr lang="ru-RU" sz="2800" b="1" u="sng" dirty="0"/>
              <a:t>международные спортивные федерации, </a:t>
            </a:r>
            <a:r>
              <a:rPr lang="ru-RU" sz="2800" dirty="0"/>
              <a:t>которые рекомендуют включать в список отдельные вещества, способные положительно повлиять на результат в конкретном виде спорта.</a:t>
            </a:r>
          </a:p>
        </p:txBody>
      </p:sp>
    </p:spTree>
    <p:extLst>
      <p:ext uri="{BB962C8B-B14F-4D97-AF65-F5344CB8AC3E}">
        <p14:creationId xmlns:p14="http://schemas.microsoft.com/office/powerpoint/2010/main" xmlns="" val="3291118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00" y="292100"/>
            <a:ext cx="11214100" cy="6286499"/>
          </a:xfrm>
        </p:spPr>
        <p:txBody>
          <a:bodyPr>
            <a:normAutofit/>
          </a:bodyPr>
          <a:lstStyle/>
          <a:p>
            <a:r>
              <a:rPr lang="ru-RU" sz="2800" b="1" dirty="0"/>
              <a:t>Ни одно из веществ, которые принадлежат к запрещенному классу, не может быть использовано, даже если непосредственно оно не упомянуто в списке, в связи с идентичностью его фармакологического воздействия с запрещенными </a:t>
            </a:r>
            <a:r>
              <a:rPr lang="ru-RU" sz="2800" b="1" dirty="0" smtClean="0"/>
              <a:t>веществами!!! </a:t>
            </a:r>
          </a:p>
          <a:p>
            <a:r>
              <a:rPr lang="ru-RU" sz="2800" dirty="0" smtClean="0"/>
              <a:t>По </a:t>
            </a:r>
            <a:r>
              <a:rPr lang="ru-RU" sz="2800" dirty="0"/>
              <a:t>этому поводу бывший руководитель Медицинской комиссии МОК принц А. де </a:t>
            </a:r>
            <a:r>
              <a:rPr lang="ru-RU" sz="2800" dirty="0" err="1"/>
              <a:t>Мерод</a:t>
            </a:r>
            <a:r>
              <a:rPr lang="ru-RU" sz="2800" dirty="0"/>
              <a:t> заметил, что для перечисления всех запрещенных веществ понадобился бы словарь. </a:t>
            </a:r>
            <a:endParaRPr lang="ru-RU" sz="2800" dirty="0" smtClean="0"/>
          </a:p>
          <a:p>
            <a:r>
              <a:rPr lang="ru-RU" sz="2800" dirty="0" smtClean="0"/>
              <a:t>И </a:t>
            </a:r>
            <a:r>
              <a:rPr lang="ru-RU" sz="2800" dirty="0"/>
              <a:t>это действительно так, потому что список медикаментов, которые могут быть включены в классы </a:t>
            </a:r>
            <a:r>
              <a:rPr lang="ru-RU" sz="2800" b="1" u="sng" dirty="0"/>
              <a:t>запрещенных</a:t>
            </a:r>
            <a:r>
              <a:rPr lang="ru-RU" sz="2800" dirty="0"/>
              <a:t>, по мнению экспертов, </a:t>
            </a:r>
            <a:r>
              <a:rPr lang="ru-RU" sz="2800" b="1" u="sng" dirty="0"/>
              <a:t>превышает </a:t>
            </a:r>
            <a:r>
              <a:rPr lang="ru-RU" sz="2800" b="1" u="sng" dirty="0" smtClean="0"/>
              <a:t>30000!!!</a:t>
            </a:r>
            <a:endParaRPr lang="ru-RU" sz="2800" b="1" u="sng" dirty="0"/>
          </a:p>
        </p:txBody>
      </p:sp>
    </p:spTree>
    <p:extLst>
      <p:ext uri="{BB962C8B-B14F-4D97-AF65-F5344CB8AC3E}">
        <p14:creationId xmlns:p14="http://schemas.microsoft.com/office/powerpoint/2010/main" xmlns="" val="932846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00" y="228600"/>
            <a:ext cx="11620500" cy="6629399"/>
          </a:xfrm>
        </p:spPr>
        <p:txBody>
          <a:bodyPr>
            <a:noAutofit/>
          </a:bodyPr>
          <a:lstStyle/>
          <a:p>
            <a:r>
              <a:rPr lang="ru-RU" sz="2800" dirty="0"/>
              <a:t>С целью того чтобы спортсмен и врач сумел избежать непреднамеренного приема запрещенных субстанций необходимо обеспечить достаточным количество информации о новых и ветеринарных препаратах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r>
              <a:rPr lang="ru-RU" sz="2800" dirty="0" smtClean="0"/>
              <a:t> </a:t>
            </a:r>
          </a:p>
          <a:p>
            <a:pPr marL="0" indent="0">
              <a:buNone/>
            </a:pPr>
            <a:r>
              <a:rPr lang="ru-RU" sz="2800" b="1" u="sng" dirty="0" smtClean="0"/>
              <a:t>Субстанция </a:t>
            </a:r>
            <a:r>
              <a:rPr lang="ru-RU" sz="2800" b="1" u="sng" dirty="0"/>
              <a:t>или метод включаются в Список, если отвечают двум из трех следующих </a:t>
            </a:r>
            <a:r>
              <a:rPr lang="ru-RU" sz="2800" b="1" u="sng" dirty="0" smtClean="0"/>
              <a:t>критериев!!!: </a:t>
            </a:r>
          </a:p>
          <a:p>
            <a:r>
              <a:rPr lang="ru-RU" sz="2800" b="1" dirty="0" smtClean="0"/>
              <a:t>субстанция </a:t>
            </a:r>
            <a:r>
              <a:rPr lang="ru-RU" sz="2800" b="1" dirty="0"/>
              <a:t>или метод способны улучшить спортивный результат</a:t>
            </a:r>
            <a:r>
              <a:rPr lang="ru-RU" sz="2800" b="1" dirty="0" smtClean="0"/>
              <a:t>;</a:t>
            </a:r>
          </a:p>
          <a:p>
            <a:r>
              <a:rPr lang="ru-RU" sz="2800" b="1" dirty="0" smtClean="0"/>
              <a:t>использование </a:t>
            </a:r>
            <a:r>
              <a:rPr lang="ru-RU" sz="2800" b="1" dirty="0"/>
              <a:t>субстанции или метода представляет реальный или потенциальный риск для здоровья спортсмена</a:t>
            </a:r>
            <a:r>
              <a:rPr lang="ru-RU" sz="2800" b="1" dirty="0" smtClean="0"/>
              <a:t>;</a:t>
            </a:r>
          </a:p>
          <a:p>
            <a:r>
              <a:rPr lang="ru-RU" sz="2800" b="1" dirty="0" smtClean="0"/>
              <a:t>использование </a:t>
            </a:r>
            <a:r>
              <a:rPr lang="ru-RU" sz="2800" b="1" dirty="0"/>
              <a:t>субстанции или метода противоречит духу спорта.</a:t>
            </a:r>
          </a:p>
        </p:txBody>
      </p:sp>
    </p:spTree>
    <p:extLst>
      <p:ext uri="{BB962C8B-B14F-4D97-AF65-F5344CB8AC3E}">
        <p14:creationId xmlns:p14="http://schemas.microsoft.com/office/powerpoint/2010/main" xmlns="" val="2670636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000" y="165100"/>
            <a:ext cx="12065000" cy="647700"/>
          </a:xfrm>
        </p:spPr>
        <p:txBody>
          <a:bodyPr>
            <a:normAutofit/>
          </a:bodyPr>
          <a:lstStyle/>
          <a:p>
            <a:r>
              <a:rPr lang="ru-RU" sz="2800" b="1" dirty="0"/>
              <a:t>Международный стандарт по терапевтическому использованию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00" y="1130299"/>
            <a:ext cx="11010900" cy="5562601"/>
          </a:xfrm>
        </p:spPr>
        <p:txBody>
          <a:bodyPr>
            <a:normAutofit/>
          </a:bodyPr>
          <a:lstStyle/>
          <a:p>
            <a:r>
              <a:rPr lang="ru-RU" sz="2800" dirty="0"/>
              <a:t>Одним из основных принципов борьбы с допингом является </a:t>
            </a:r>
            <a:r>
              <a:rPr lang="ru-RU" sz="2800" b="1" u="sng" dirty="0"/>
              <a:t>защита здоровья спортсмена. </a:t>
            </a:r>
            <a:endParaRPr lang="ru-RU" sz="2800" b="1" u="sng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случае если для лечения заболевания спортсмену требуются препараты или методы лечения, являющиеся запрещенными, то прежде чем начать их применять спортсмен должен получить разрешение в соответствии с международным стандартом по </a:t>
            </a:r>
            <a:r>
              <a:rPr lang="ru-RU" sz="2800" b="1" u="sng" dirty="0"/>
              <a:t>терапевтическому использованию (далее – ТИ). </a:t>
            </a:r>
          </a:p>
        </p:txBody>
      </p:sp>
    </p:spTree>
    <p:extLst>
      <p:ext uri="{BB962C8B-B14F-4D97-AF65-F5344CB8AC3E}">
        <p14:creationId xmlns:p14="http://schemas.microsoft.com/office/powerpoint/2010/main" xmlns="" val="2262242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400" y="698499"/>
            <a:ext cx="10807700" cy="5342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Необходимо </a:t>
            </a:r>
            <a:r>
              <a:rPr lang="ru-RU" sz="2800" dirty="0"/>
              <a:t>чтобы запрос на ТИ соответствовал некоторым </a:t>
            </a:r>
            <a:r>
              <a:rPr lang="ru-RU" sz="2800" b="1" u="sng" dirty="0"/>
              <a:t>критериям</a:t>
            </a:r>
            <a:r>
              <a:rPr lang="ru-RU" sz="2800" b="1" u="sng" dirty="0" smtClean="0"/>
              <a:t>:</a:t>
            </a:r>
          </a:p>
          <a:p>
            <a:r>
              <a:rPr lang="ru-RU" sz="2800" dirty="0" smtClean="0"/>
              <a:t> </a:t>
            </a:r>
            <a:r>
              <a:rPr lang="ru-RU" sz="2800" b="1" dirty="0"/>
              <a:t>использование запрещенной субстанции (или метода) необходимо для здоровья спортсмена; </a:t>
            </a:r>
            <a:endParaRPr lang="ru-RU" sz="2800" b="1" dirty="0" smtClean="0"/>
          </a:p>
          <a:p>
            <a:r>
              <a:rPr lang="ru-RU" sz="2800" b="1" dirty="0" smtClean="0"/>
              <a:t>это </a:t>
            </a:r>
            <a:r>
              <a:rPr lang="ru-RU" sz="2800" b="1" dirty="0"/>
              <a:t>использование не должно повлиять на улучшение спортивного результата после выздоровления; </a:t>
            </a:r>
            <a:endParaRPr lang="ru-RU" sz="2800" b="1" dirty="0" smtClean="0"/>
          </a:p>
          <a:p>
            <a:r>
              <a:rPr lang="ru-RU" sz="2800" b="1" dirty="0" smtClean="0"/>
              <a:t>не </a:t>
            </a:r>
            <a:r>
              <a:rPr lang="ru-RU" sz="2800" b="1" dirty="0"/>
              <a:t>существует никакой альтернативы в лечении, кроме использования запрещенной субстанции или метода.</a:t>
            </a:r>
          </a:p>
        </p:txBody>
      </p:sp>
    </p:spTree>
    <p:extLst>
      <p:ext uri="{BB962C8B-B14F-4D97-AF65-F5344CB8AC3E}">
        <p14:creationId xmlns:p14="http://schemas.microsoft.com/office/powerpoint/2010/main" xmlns="" val="1038972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39700"/>
            <a:ext cx="10972800" cy="635000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Международный стандарт по тестированию и расследованиям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774700"/>
            <a:ext cx="12153900" cy="60832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/>
              <a:t>2003 </a:t>
            </a:r>
            <a:r>
              <a:rPr lang="ru-RU" sz="2400" b="1" dirty="0" smtClean="0"/>
              <a:t>год </a:t>
            </a:r>
          </a:p>
          <a:p>
            <a:r>
              <a:rPr lang="ru-RU" sz="2000" dirty="0" smtClean="0"/>
              <a:t>Международный </a:t>
            </a:r>
            <a:r>
              <a:rPr lang="ru-RU" sz="2000" dirty="0"/>
              <a:t>стандарт по тестированию и расследованиям (далее – </a:t>
            </a:r>
            <a:r>
              <a:rPr lang="ru-RU" sz="2000" dirty="0" err="1"/>
              <a:t>МСТиР</a:t>
            </a:r>
            <a:r>
              <a:rPr lang="ru-RU" sz="2000" dirty="0"/>
              <a:t>) впервые был принят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b="1" dirty="0"/>
              <a:t>1 января 2004 года </a:t>
            </a:r>
            <a:endParaRPr lang="ru-RU" sz="2000" b="1" dirty="0" smtClean="0"/>
          </a:p>
          <a:p>
            <a:r>
              <a:rPr lang="ru-RU" sz="2000" dirty="0" smtClean="0"/>
              <a:t>Вступил </a:t>
            </a:r>
            <a:r>
              <a:rPr lang="ru-RU" sz="2000" dirty="0"/>
              <a:t>в силу </a:t>
            </a:r>
            <a:r>
              <a:rPr lang="ru-RU" sz="2000" dirty="0" smtClean="0"/>
              <a:t>и </a:t>
            </a:r>
            <a:r>
              <a:rPr lang="ru-RU" sz="2000" dirty="0"/>
              <a:t>назывался Международный стандарт по тестированию (далее – МСТ</a:t>
            </a:r>
            <a:r>
              <a:rPr lang="ru-RU" sz="2000" dirty="0" smtClean="0"/>
              <a:t>).</a:t>
            </a:r>
          </a:p>
          <a:p>
            <a:pPr marL="0" indent="0">
              <a:buNone/>
            </a:pPr>
            <a:r>
              <a:rPr lang="ru-RU" sz="2000" b="1" dirty="0"/>
              <a:t>2008 </a:t>
            </a:r>
            <a:r>
              <a:rPr lang="ru-RU" sz="2000" b="1" dirty="0" smtClean="0"/>
              <a:t>год </a:t>
            </a:r>
          </a:p>
          <a:p>
            <a:r>
              <a:rPr lang="ru-RU" sz="2000" dirty="0" smtClean="0"/>
              <a:t>Пересмотренная </a:t>
            </a:r>
            <a:r>
              <a:rPr lang="ru-RU" sz="2000" dirty="0"/>
              <a:t>версия МСТ была утверждена </a:t>
            </a:r>
            <a:r>
              <a:rPr lang="ru-RU" sz="2000" dirty="0" smtClean="0"/>
              <a:t> </a:t>
            </a:r>
          </a:p>
          <a:p>
            <a:pPr marL="0" indent="0">
              <a:buNone/>
            </a:pPr>
            <a:r>
              <a:rPr lang="ru-RU" sz="2000" b="1" dirty="0"/>
              <a:t>1 января 2009 года</a:t>
            </a:r>
          </a:p>
          <a:p>
            <a:r>
              <a:rPr lang="ru-RU" sz="2000" dirty="0"/>
              <a:t>В</a:t>
            </a:r>
            <a:r>
              <a:rPr lang="ru-RU" sz="2000" dirty="0" smtClean="0"/>
              <a:t>ступила </a:t>
            </a:r>
            <a:r>
              <a:rPr lang="ru-RU" sz="2000" dirty="0"/>
              <a:t>в </a:t>
            </a:r>
            <a:r>
              <a:rPr lang="ru-RU" sz="2000" dirty="0" smtClean="0"/>
              <a:t>силу </a:t>
            </a:r>
          </a:p>
          <a:p>
            <a:pPr marL="0" indent="0">
              <a:buNone/>
            </a:pPr>
            <a:r>
              <a:rPr lang="ru-RU" sz="2000" b="1" dirty="0"/>
              <a:t>2011 </a:t>
            </a:r>
            <a:r>
              <a:rPr lang="ru-RU" sz="2000" b="1" dirty="0" smtClean="0"/>
              <a:t>год </a:t>
            </a:r>
            <a:endParaRPr lang="ru-RU" sz="2000" b="1" dirty="0"/>
          </a:p>
          <a:p>
            <a:r>
              <a:rPr lang="ru-RU" sz="2000" dirty="0"/>
              <a:t>С</a:t>
            </a:r>
            <a:r>
              <a:rPr lang="ru-RU" sz="2000" dirty="0" smtClean="0"/>
              <a:t>ледующая </a:t>
            </a:r>
            <a:r>
              <a:rPr lang="ru-RU" sz="2000" dirty="0"/>
              <a:t>редакция МСТ была утверждена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b="1" dirty="0"/>
              <a:t>1 января 2012 </a:t>
            </a:r>
            <a:r>
              <a:rPr lang="ru-RU" sz="2000" b="1" dirty="0" smtClean="0"/>
              <a:t>года </a:t>
            </a:r>
            <a:endParaRPr lang="ru-RU" sz="2000" b="1" dirty="0"/>
          </a:p>
          <a:p>
            <a:r>
              <a:rPr lang="ru-RU" sz="2000" dirty="0" smtClean="0"/>
              <a:t>Вступила </a:t>
            </a:r>
            <a:r>
              <a:rPr lang="ru-RU" sz="2000" dirty="0"/>
              <a:t>в </a:t>
            </a:r>
            <a:r>
              <a:rPr lang="ru-RU" sz="2000" dirty="0" smtClean="0"/>
              <a:t>силу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604100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400" y="215900"/>
            <a:ext cx="11480800" cy="6489699"/>
          </a:xfrm>
        </p:spPr>
        <p:txBody>
          <a:bodyPr>
            <a:normAutofit/>
          </a:bodyPr>
          <a:lstStyle/>
          <a:p>
            <a:r>
              <a:rPr lang="ru-RU" sz="2800" dirty="0"/>
              <a:t>Затем, стандарт был дополнен положениями об организации расследований и получил расширенное название: </a:t>
            </a:r>
            <a:r>
              <a:rPr lang="ru-RU" sz="2800" b="1" u="sng" dirty="0"/>
              <a:t>Международный стандарт по тестированию и расследованиям (</a:t>
            </a:r>
            <a:r>
              <a:rPr lang="ru-RU" sz="2800" b="1" u="sng" dirty="0" err="1"/>
              <a:t>МСТиР</a:t>
            </a:r>
            <a:r>
              <a:rPr lang="ru-RU" sz="2800" b="1" u="sng" dirty="0"/>
              <a:t>) </a:t>
            </a:r>
            <a:r>
              <a:rPr lang="ru-RU" sz="2800" b="1" u="sng" dirty="0" smtClean="0"/>
              <a:t>и</a:t>
            </a:r>
          </a:p>
          <a:p>
            <a:pPr marL="0" indent="0">
              <a:buNone/>
            </a:pPr>
            <a:r>
              <a:rPr lang="ru-RU" sz="2800" b="1" dirty="0"/>
              <a:t>15 ноября 2013 </a:t>
            </a:r>
            <a:r>
              <a:rPr lang="ru-RU" sz="2800" b="1" dirty="0" smtClean="0"/>
              <a:t>года, Йоханнесбург (ЮАР)</a:t>
            </a:r>
            <a:endParaRPr lang="ru-RU" sz="2800" b="1" dirty="0"/>
          </a:p>
          <a:p>
            <a:r>
              <a:rPr lang="ru-RU" sz="2800" dirty="0" smtClean="0"/>
              <a:t> Принят </a:t>
            </a:r>
            <a:r>
              <a:rPr lang="ru-RU" sz="2800" dirty="0"/>
              <a:t>Исполнительным комитетом </a:t>
            </a:r>
            <a:r>
              <a:rPr lang="ru-RU" sz="2800" dirty="0" smtClean="0"/>
              <a:t>ВАДА</a:t>
            </a:r>
          </a:p>
          <a:p>
            <a:r>
              <a:rPr lang="ru-RU" sz="2800" dirty="0" smtClean="0"/>
              <a:t>Обновленный </a:t>
            </a:r>
            <a:r>
              <a:rPr lang="ru-RU" sz="2800" dirty="0" err="1"/>
              <a:t>МСТиР</a:t>
            </a:r>
            <a:r>
              <a:rPr lang="ru-RU" sz="2800" dirty="0"/>
              <a:t> вступил в силу </a:t>
            </a:r>
            <a:r>
              <a:rPr lang="ru-RU" sz="2800" b="1" u="sng" dirty="0"/>
              <a:t>1 января 2015 года. </a:t>
            </a:r>
            <a:endParaRPr lang="ru-RU" sz="2800" b="1" u="sng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настоящее время текущей версией </a:t>
            </a:r>
            <a:r>
              <a:rPr lang="ru-RU" sz="2800" dirty="0" err="1"/>
              <a:t>МСТиР</a:t>
            </a:r>
            <a:r>
              <a:rPr lang="ru-RU" sz="2800" dirty="0"/>
              <a:t> </a:t>
            </a:r>
            <a:r>
              <a:rPr lang="ru-RU" sz="2800" dirty="0" smtClean="0"/>
              <a:t>является дополнения </a:t>
            </a:r>
            <a:r>
              <a:rPr lang="ru-RU" sz="2800" dirty="0"/>
              <a:t>редакция документа, вступившая в силу </a:t>
            </a:r>
            <a:r>
              <a:rPr lang="ru-RU" sz="2800" b="1" dirty="0"/>
              <a:t>1 января </a:t>
            </a:r>
            <a:r>
              <a:rPr lang="ru-RU" sz="2800" b="1" dirty="0" smtClean="0"/>
              <a:t>2019 </a:t>
            </a:r>
            <a:r>
              <a:rPr lang="ru-RU" sz="2800" b="1" dirty="0"/>
              <a:t>года. </a:t>
            </a:r>
          </a:p>
        </p:txBody>
      </p:sp>
    </p:spTree>
    <p:extLst>
      <p:ext uri="{BB962C8B-B14F-4D97-AF65-F5344CB8AC3E}">
        <p14:creationId xmlns:p14="http://schemas.microsoft.com/office/powerpoint/2010/main" xmlns="" val="2457009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00" y="292100"/>
            <a:ext cx="9058102" cy="635000"/>
          </a:xfrm>
        </p:spPr>
        <p:txBody>
          <a:bodyPr>
            <a:normAutofit/>
          </a:bodyPr>
          <a:lstStyle/>
          <a:p>
            <a:r>
              <a:rPr lang="ru-RU" sz="2800" b="1" dirty="0"/>
              <a:t>Модели лучших практик и руководства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27101"/>
            <a:ext cx="11557000" cy="5114262"/>
          </a:xfrm>
        </p:spPr>
        <p:txBody>
          <a:bodyPr>
            <a:noAutofit/>
          </a:bodyPr>
          <a:lstStyle/>
          <a:p>
            <a:r>
              <a:rPr lang="ru-RU" sz="2400" dirty="0"/>
              <a:t>Модели лучших практик и руководства разработаны и продолжают разрабатываться на основе </a:t>
            </a:r>
            <a:r>
              <a:rPr lang="ru-RU" sz="2400" b="1" u="sng" dirty="0"/>
              <a:t>Кодекса </a:t>
            </a:r>
            <a:r>
              <a:rPr lang="ru-RU" sz="2400" dirty="0"/>
              <a:t>и </a:t>
            </a:r>
            <a:r>
              <a:rPr lang="ru-RU" sz="2400" b="1" u="sng" dirty="0"/>
              <a:t>международных стандартов </a:t>
            </a:r>
            <a:r>
              <a:rPr lang="ru-RU" sz="2400" dirty="0"/>
              <a:t>для обеспечения принятия решений в различных сферах борьбы с допингом. </a:t>
            </a:r>
            <a:endParaRPr lang="ru-RU" sz="2400" dirty="0" smtClean="0"/>
          </a:p>
          <a:p>
            <a:r>
              <a:rPr lang="ru-RU" sz="2400" dirty="0" smtClean="0"/>
              <a:t>Эти </a:t>
            </a:r>
            <a:r>
              <a:rPr lang="ru-RU" sz="2400" dirty="0"/>
              <a:t>модели и руководства рекомендованы ВАДА и доступны для подписавшихся сторон и других соответствующих заинтересованных сторон, однако они не </a:t>
            </a:r>
            <a:r>
              <a:rPr lang="ru-RU" sz="2400" dirty="0" smtClean="0"/>
              <a:t>являются </a:t>
            </a:r>
            <a:r>
              <a:rPr lang="ru-RU" sz="2400" dirty="0"/>
              <a:t>обязательными. </a:t>
            </a:r>
            <a:endParaRPr lang="ru-RU" sz="2400" dirty="0" smtClean="0"/>
          </a:p>
          <a:p>
            <a:r>
              <a:rPr lang="ru-RU" sz="2400" dirty="0" smtClean="0"/>
              <a:t>Эти </a:t>
            </a:r>
            <a:r>
              <a:rPr lang="ru-RU" sz="2400" dirty="0"/>
              <a:t>модельные документы могут содержать альтернативы, из которых стороны могут выбирать. </a:t>
            </a:r>
            <a:endParaRPr lang="ru-RU" sz="2400" dirty="0" smtClean="0"/>
          </a:p>
          <a:p>
            <a:r>
              <a:rPr lang="ru-RU" sz="2400" dirty="0" smtClean="0"/>
              <a:t>Некоторые </a:t>
            </a:r>
            <a:r>
              <a:rPr lang="ru-RU" sz="2400" dirty="0"/>
              <a:t>могут предпочесть принять эти правила и нормы в первоначальном варианте, другие могут принять решение их модифицировать.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то же время заинтересованные стороны могут разработать свои правила и нормы в соответствии с общими принципами и определенными требованиями Кодекса. </a:t>
            </a:r>
          </a:p>
        </p:txBody>
      </p:sp>
    </p:spTree>
    <p:extLst>
      <p:ext uri="{BB962C8B-B14F-4D97-AF65-F5344CB8AC3E}">
        <p14:creationId xmlns:p14="http://schemas.microsoft.com/office/powerpoint/2010/main" xmlns="" val="1585411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977966" cy="21066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Всемирный антидопинговый кодекс</a:t>
            </a:r>
          </a:p>
        </p:txBody>
      </p:sp>
    </p:spTree>
    <p:extLst>
      <p:ext uri="{BB962C8B-B14F-4D97-AF65-F5344CB8AC3E}">
        <p14:creationId xmlns:p14="http://schemas.microsoft.com/office/powerpoint/2010/main" xmlns="" val="1595219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75101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Антидопинговые правила и санкции за нарушение антидопинговых правил</a:t>
            </a:r>
          </a:p>
        </p:txBody>
      </p:sp>
    </p:spTree>
    <p:extLst>
      <p:ext uri="{BB962C8B-B14F-4D97-AF65-F5344CB8AC3E}">
        <p14:creationId xmlns:p14="http://schemas.microsoft.com/office/powerpoint/2010/main" xmlns="" val="4827367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36601"/>
            <a:ext cx="11159066" cy="5304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В настоящее время в соответствии с Всемирным антидопинговым кодексом </a:t>
            </a:r>
            <a:endParaRPr lang="ru-RU" sz="2800" dirty="0" smtClean="0"/>
          </a:p>
          <a:p>
            <a:r>
              <a:rPr lang="ru-RU" sz="2800" b="1" u="sng" dirty="0"/>
              <a:t>Д</a:t>
            </a:r>
            <a:r>
              <a:rPr lang="ru-RU" sz="2800" b="1" u="sng" dirty="0" smtClean="0"/>
              <a:t>опинг </a:t>
            </a:r>
            <a:r>
              <a:rPr lang="ru-RU" sz="2800" i="1" dirty="0"/>
              <a:t>определяется как совершение одного или нескольких нарушений антидопинговых правил, приводимых в статьях 2.1-2.10 Кодекса. </a:t>
            </a:r>
            <a:endParaRPr lang="ru-RU" sz="2800" i="1" dirty="0" smtClean="0"/>
          </a:p>
          <a:p>
            <a:endParaRPr lang="ru-RU" sz="2800" b="1" dirty="0" smtClean="0"/>
          </a:p>
          <a:p>
            <a:r>
              <a:rPr lang="ru-RU" sz="3600" b="1" dirty="0" smtClean="0"/>
              <a:t>Обратите </a:t>
            </a:r>
            <a:r>
              <a:rPr lang="ru-RU" sz="3600" b="1" dirty="0"/>
              <a:t>внимание, что допингом считается не только наличие запрещенной субстанции в пробе</a:t>
            </a:r>
            <a:r>
              <a:rPr lang="ru-RU" sz="3600" b="1" dirty="0" smtClean="0"/>
              <a:t>!!!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970547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200" y="254000"/>
            <a:ext cx="9994900" cy="571500"/>
          </a:xfrm>
        </p:spPr>
        <p:txBody>
          <a:bodyPr>
            <a:normAutofit/>
          </a:bodyPr>
          <a:lstStyle/>
          <a:p>
            <a:r>
              <a:rPr lang="ru-RU" sz="2800" b="1" dirty="0"/>
              <a:t>К нарушениям антидопинговых правил </a:t>
            </a:r>
            <a:r>
              <a:rPr lang="ru-RU" sz="2800" b="1" dirty="0" smtClean="0"/>
              <a:t>относятся!!!: 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700" y="914400"/>
            <a:ext cx="11950700" cy="5689599"/>
          </a:xfrm>
        </p:spPr>
        <p:txBody>
          <a:bodyPr>
            <a:noAutofit/>
          </a:bodyPr>
          <a:lstStyle/>
          <a:p>
            <a:r>
              <a:rPr lang="ru-RU" sz="2800" b="1" u="sng" dirty="0" smtClean="0"/>
              <a:t>наличие </a:t>
            </a:r>
            <a:r>
              <a:rPr lang="ru-RU" sz="2800" dirty="0"/>
              <a:t>запрещенной субстанции, ее метаболитов или маркеров в пробе спортсмена; </a:t>
            </a:r>
            <a:endParaRPr lang="ru-RU" sz="2800" dirty="0" smtClean="0"/>
          </a:p>
          <a:p>
            <a:r>
              <a:rPr lang="ru-RU" sz="2800" b="1" u="sng" dirty="0" smtClean="0"/>
              <a:t>использование</a:t>
            </a:r>
            <a:r>
              <a:rPr lang="ru-RU" sz="2800" b="1" dirty="0" smtClean="0"/>
              <a:t> </a:t>
            </a:r>
            <a:r>
              <a:rPr lang="ru-RU" sz="2800" dirty="0"/>
              <a:t>или попытка использования запрещенной субстанции или запрещенного метода; </a:t>
            </a:r>
            <a:endParaRPr lang="ru-RU" sz="2800" dirty="0" smtClean="0"/>
          </a:p>
          <a:p>
            <a:r>
              <a:rPr lang="ru-RU" sz="2800" b="1" u="sng" dirty="0" smtClean="0"/>
              <a:t>уклонение</a:t>
            </a:r>
            <a:r>
              <a:rPr lang="ru-RU" sz="2800" b="1" u="sng" dirty="0"/>
              <a:t>, отказ или неявка </a:t>
            </a:r>
            <a:r>
              <a:rPr lang="ru-RU" sz="2800" dirty="0"/>
              <a:t>на процедуру сдачи проб; </a:t>
            </a:r>
            <a:endParaRPr lang="ru-RU" sz="2800" dirty="0" smtClean="0"/>
          </a:p>
          <a:p>
            <a:r>
              <a:rPr lang="ru-RU" sz="2800" b="1" dirty="0" smtClean="0"/>
              <a:t>нарушение </a:t>
            </a:r>
            <a:r>
              <a:rPr lang="ru-RU" sz="2800" b="1" dirty="0"/>
              <a:t>порядка </a:t>
            </a:r>
            <a:r>
              <a:rPr lang="ru-RU" sz="2800" dirty="0"/>
              <a:t>предоставления информации о местонахождении</a:t>
            </a:r>
            <a:r>
              <a:rPr lang="ru-RU" sz="2800" dirty="0" smtClean="0"/>
              <a:t>;</a:t>
            </a:r>
          </a:p>
          <a:p>
            <a:r>
              <a:rPr lang="ru-RU" sz="2800" b="1" u="sng" dirty="0" smtClean="0"/>
              <a:t>фальсификация</a:t>
            </a:r>
            <a:r>
              <a:rPr lang="ru-RU" sz="2800" u="sng" dirty="0" smtClean="0"/>
              <a:t> </a:t>
            </a:r>
            <a:r>
              <a:rPr lang="ru-RU" sz="2800" dirty="0"/>
              <a:t>или попытка фальсификации в любой составляющей </a:t>
            </a:r>
            <a:r>
              <a:rPr lang="ru-RU" sz="2800" dirty="0" smtClean="0"/>
              <a:t>допинг-контроля</a:t>
            </a:r>
            <a:r>
              <a:rPr lang="ru-RU" sz="2800" dirty="0"/>
              <a:t>; </a:t>
            </a:r>
            <a:endParaRPr lang="ru-RU" sz="2800" dirty="0" smtClean="0"/>
          </a:p>
          <a:p>
            <a:r>
              <a:rPr lang="ru-RU" sz="2800" b="1" u="sng" dirty="0" smtClean="0"/>
              <a:t>обладание</a:t>
            </a:r>
            <a:r>
              <a:rPr lang="ru-RU" sz="2800" u="sng" dirty="0" smtClean="0"/>
              <a:t> </a:t>
            </a:r>
            <a:r>
              <a:rPr lang="ru-RU" sz="2800" dirty="0"/>
              <a:t>запрещенной субстанцией или запрещенным методом</a:t>
            </a:r>
            <a:r>
              <a:rPr lang="ru-RU" sz="2800" dirty="0" smtClean="0"/>
              <a:t>;</a:t>
            </a:r>
          </a:p>
          <a:p>
            <a:pPr marL="0" indent="0">
              <a:buNone/>
            </a:pPr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5647068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65100"/>
            <a:ext cx="11633200" cy="6400799"/>
          </a:xfrm>
        </p:spPr>
        <p:txBody>
          <a:bodyPr>
            <a:normAutofit/>
          </a:bodyPr>
          <a:lstStyle/>
          <a:p>
            <a:pPr lvl="0">
              <a:buClr>
                <a:srgbClr val="90C226"/>
              </a:buClr>
            </a:pPr>
            <a:r>
              <a:rPr lang="ru-RU" sz="28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распространение или попытка распространения </a:t>
            </a: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любой запрещенной субстанции или запрещенного метода; </a:t>
            </a:r>
          </a:p>
          <a:p>
            <a:r>
              <a:rPr lang="ru-RU" sz="2800" b="1" u="sng" dirty="0" smtClean="0"/>
              <a:t>назначение </a:t>
            </a:r>
            <a:r>
              <a:rPr lang="ru-RU" sz="2800" b="1" u="sng" dirty="0"/>
              <a:t>или попытка назначения</a:t>
            </a:r>
            <a:r>
              <a:rPr lang="ru-RU" sz="2800" dirty="0"/>
              <a:t> любому спортсмену запрещенной субстанции или запрещенного метода; </a:t>
            </a:r>
            <a:endParaRPr lang="ru-RU" sz="2800" dirty="0" smtClean="0"/>
          </a:p>
          <a:p>
            <a:r>
              <a:rPr lang="ru-RU" sz="2800" b="1" u="sng" dirty="0" smtClean="0"/>
              <a:t>соучастие</a:t>
            </a:r>
            <a:r>
              <a:rPr lang="ru-RU" sz="2800" dirty="0" smtClean="0"/>
              <a:t> </a:t>
            </a:r>
            <a:r>
              <a:rPr lang="ru-RU" sz="2800" dirty="0"/>
              <a:t>(помощь, поощрение, способствование, подстрекательство сокрытие или любой другой вид намеренного соучастия по нарушению антидопинговых правил); </a:t>
            </a:r>
            <a:endParaRPr lang="ru-RU" sz="2800" dirty="0" smtClean="0"/>
          </a:p>
          <a:p>
            <a:r>
              <a:rPr lang="ru-RU" sz="2800" b="1" u="sng" dirty="0" smtClean="0"/>
              <a:t>запрещенное </a:t>
            </a:r>
            <a:r>
              <a:rPr lang="ru-RU" sz="2800" b="1" u="sng" dirty="0"/>
              <a:t>сотрудничество </a:t>
            </a:r>
            <a:r>
              <a:rPr lang="ru-RU" sz="2800" dirty="0"/>
              <a:t>(любого спортсмена, находящегося под юрисдикцией антидопинговой организации с любым персоналом спортсмена, в случае попадания данного персонала под юрисдикцию антидопинговой организации по дисквалификации). </a:t>
            </a:r>
          </a:p>
        </p:txBody>
      </p:sp>
    </p:spTree>
    <p:extLst>
      <p:ext uri="{BB962C8B-B14F-4D97-AF65-F5344CB8AC3E}">
        <p14:creationId xmlns:p14="http://schemas.microsoft.com/office/powerpoint/2010/main" xmlns="" val="2080995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400" y="241300"/>
            <a:ext cx="10388600" cy="6337299"/>
          </a:xfrm>
        </p:spPr>
        <p:txBody>
          <a:bodyPr>
            <a:normAutofit/>
          </a:bodyPr>
          <a:lstStyle/>
          <a:p>
            <a:r>
              <a:rPr lang="ru-RU" sz="2800" dirty="0"/>
              <a:t>Нарушение антидопинговых правил может быть доказано </a:t>
            </a:r>
            <a:r>
              <a:rPr lang="ru-RU" sz="2800" b="1" u="sng" dirty="0"/>
              <a:t>любыми надежными способами</a:t>
            </a:r>
            <a:r>
              <a:rPr lang="ru-RU" sz="2800" dirty="0"/>
              <a:t>, включая </a:t>
            </a:r>
            <a:r>
              <a:rPr lang="ru-RU" sz="2800" b="1" u="sng" dirty="0"/>
              <a:t>результат лабораторных исследований </a:t>
            </a:r>
            <a:r>
              <a:rPr lang="ru-RU" sz="2800" dirty="0"/>
              <a:t>и другие доказательства – так называемые </a:t>
            </a:r>
            <a:r>
              <a:rPr lang="ru-RU" sz="2800" b="1" u="sng" dirty="0" err="1"/>
              <a:t>ˮне</a:t>
            </a:r>
            <a:r>
              <a:rPr lang="ru-RU" sz="2800" b="1" u="sng" dirty="0"/>
              <a:t> аналитические“ </a:t>
            </a:r>
            <a:r>
              <a:rPr lang="ru-RU" sz="2800" dirty="0"/>
              <a:t>доказательства. </a:t>
            </a:r>
          </a:p>
          <a:p>
            <a:pPr marL="0" indent="0">
              <a:buNone/>
            </a:pPr>
            <a:r>
              <a:rPr lang="ru-RU" sz="2800" b="1" dirty="0" smtClean="0"/>
              <a:t>Доказательства </a:t>
            </a:r>
            <a:r>
              <a:rPr lang="ru-RU" sz="2800" b="1" dirty="0"/>
              <a:t>могут </a:t>
            </a:r>
            <a:r>
              <a:rPr lang="ru-RU" sz="2800" b="1" dirty="0" smtClean="0"/>
              <a:t>включать</a:t>
            </a:r>
          </a:p>
          <a:p>
            <a:r>
              <a:rPr lang="ru-RU" sz="2800" dirty="0" err="1" smtClean="0"/>
              <a:t>ˮбиологический</a:t>
            </a:r>
            <a:r>
              <a:rPr lang="ru-RU" sz="2800" dirty="0" smtClean="0"/>
              <a:t> </a:t>
            </a:r>
            <a:r>
              <a:rPr lang="ru-RU" sz="2800" dirty="0"/>
              <a:t>паспорт спортсмена“ (исследование на протяжении длительного времени биологических параметров спортсмена</a:t>
            </a:r>
            <a:r>
              <a:rPr lang="ru-RU" sz="2800" dirty="0" smtClean="0"/>
              <a:t>) </a:t>
            </a:r>
          </a:p>
          <a:p>
            <a:r>
              <a:rPr lang="ru-RU" sz="2800" dirty="0" smtClean="0"/>
              <a:t>признания </a:t>
            </a:r>
          </a:p>
          <a:p>
            <a:r>
              <a:rPr lang="ru-RU" sz="2800" dirty="0" smtClean="0"/>
              <a:t>показания свидетелей </a:t>
            </a:r>
          </a:p>
          <a:p>
            <a:r>
              <a:rPr lang="ru-RU" sz="2800" dirty="0" smtClean="0"/>
              <a:t>другие </a:t>
            </a:r>
            <a:r>
              <a:rPr lang="ru-RU" sz="2800" dirty="0"/>
              <a:t>различные документальные доказательства. </a:t>
            </a:r>
          </a:p>
        </p:txBody>
      </p:sp>
    </p:spTree>
    <p:extLst>
      <p:ext uri="{BB962C8B-B14F-4D97-AF65-F5344CB8AC3E}">
        <p14:creationId xmlns:p14="http://schemas.microsoft.com/office/powerpoint/2010/main" xmlns="" val="2084162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900" y="266700"/>
            <a:ext cx="10629900" cy="61848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В соответствии с Всемирным антидопинговым </a:t>
            </a:r>
            <a:r>
              <a:rPr lang="ru-RU" sz="2800" dirty="0" smtClean="0"/>
              <a:t>кодексом</a:t>
            </a:r>
          </a:p>
          <a:p>
            <a:pPr marL="0" indent="0">
              <a:buNone/>
            </a:pPr>
            <a:endParaRPr lang="ru-RU" sz="2800" dirty="0" smtClean="0"/>
          </a:p>
          <a:p>
            <a:r>
              <a:rPr lang="ru-RU" sz="2800" b="1" dirty="0"/>
              <a:t>К</a:t>
            </a:r>
            <a:r>
              <a:rPr lang="ru-RU" sz="2800" b="1" dirty="0" smtClean="0"/>
              <a:t>аждый </a:t>
            </a:r>
            <a:r>
              <a:rPr lang="ru-RU" sz="2800" b="1" dirty="0"/>
              <a:t>спортсмен обязан выполнять антидопинговые правила соревнований, так как они являются спортивными правилами, по которым проводятся </a:t>
            </a:r>
            <a:r>
              <a:rPr lang="ru-RU" sz="2800" b="1" dirty="0" smtClean="0"/>
              <a:t>соревнования!!!</a:t>
            </a:r>
          </a:p>
          <a:p>
            <a:pPr marL="0" indent="0">
              <a:buNone/>
            </a:pPr>
            <a:r>
              <a:rPr lang="ru-RU" sz="2800" b="1" dirty="0" smtClean="0"/>
              <a:t> </a:t>
            </a:r>
          </a:p>
          <a:p>
            <a:r>
              <a:rPr lang="ru-RU" sz="2800" b="1" dirty="0" smtClean="0"/>
              <a:t>Спортсмены </a:t>
            </a:r>
            <a:r>
              <a:rPr lang="ru-RU" sz="2800" b="1" dirty="0"/>
              <a:t>принимают эти правила как условие участия в соревнованиях и обязаны их </a:t>
            </a:r>
            <a:r>
              <a:rPr lang="ru-RU" sz="2800" b="1" dirty="0" smtClean="0"/>
              <a:t>соблюдать!!!</a:t>
            </a:r>
          </a:p>
          <a:p>
            <a:pPr marL="0" indent="0">
              <a:buNone/>
            </a:pPr>
            <a:r>
              <a:rPr lang="ru-RU" sz="2800" dirty="0" smtClean="0"/>
              <a:t> </a:t>
            </a:r>
          </a:p>
          <a:p>
            <a:r>
              <a:rPr lang="ru-RU" sz="2800" b="1" dirty="0" smtClean="0"/>
              <a:t>За </a:t>
            </a:r>
            <a:r>
              <a:rPr lang="ru-RU" sz="2800" b="1" dirty="0"/>
              <a:t>незнание антидопинговых правил спортсмен несет личную </a:t>
            </a:r>
            <a:r>
              <a:rPr lang="ru-RU" sz="2800" b="1" dirty="0" smtClean="0"/>
              <a:t>ответственность!!!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3544040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00" y="1168399"/>
            <a:ext cx="11569700" cy="4872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Последствия нарушений антидопинговых правил могут </a:t>
            </a:r>
            <a:r>
              <a:rPr lang="ru-RU" sz="2800" dirty="0" smtClean="0"/>
              <a:t>включать: </a:t>
            </a:r>
          </a:p>
          <a:p>
            <a:r>
              <a:rPr lang="ru-RU" sz="3600" b="1" dirty="0" smtClean="0"/>
              <a:t>аннулирование результатов </a:t>
            </a:r>
          </a:p>
          <a:p>
            <a:r>
              <a:rPr lang="ru-RU" sz="3600" b="1" dirty="0" smtClean="0"/>
              <a:t>наложение санкции </a:t>
            </a:r>
          </a:p>
          <a:p>
            <a:r>
              <a:rPr lang="ru-RU" sz="3600" b="1" dirty="0" smtClean="0"/>
              <a:t>обязательное </a:t>
            </a:r>
            <a:r>
              <a:rPr lang="ru-RU" sz="3600" b="1" dirty="0"/>
              <a:t>опубликование нарушения </a:t>
            </a:r>
            <a:r>
              <a:rPr lang="ru-RU" sz="3600" b="1" dirty="0" smtClean="0"/>
              <a:t>спортсмена</a:t>
            </a:r>
          </a:p>
          <a:p>
            <a:r>
              <a:rPr lang="ru-RU" sz="3600" b="1" dirty="0" smtClean="0"/>
              <a:t>возможны </a:t>
            </a:r>
            <a:r>
              <a:rPr lang="ru-RU" sz="3600" b="1" dirty="0"/>
              <a:t>финансовые санкции.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26854768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00" y="342900"/>
            <a:ext cx="11645900" cy="6235700"/>
          </a:xfrm>
        </p:spPr>
        <p:txBody>
          <a:bodyPr>
            <a:normAutofit/>
          </a:bodyPr>
          <a:lstStyle/>
          <a:p>
            <a:r>
              <a:rPr lang="ru-RU" sz="2800" dirty="0"/>
              <a:t>Так законодательством Республики Беларусь за нарушение антидопинговых правил предусмотрено </a:t>
            </a:r>
            <a:r>
              <a:rPr lang="ru-RU" sz="2800" b="1" u="sng" dirty="0"/>
              <a:t>возмещение стипендий Президента Республики Беларусь, призов, выданных в денежной либо натуральной форме</a:t>
            </a:r>
            <a:r>
              <a:rPr lang="ru-RU" sz="2800" dirty="0"/>
              <a:t>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i="1" dirty="0" smtClean="0"/>
              <a:t>(</a:t>
            </a:r>
            <a:r>
              <a:rPr lang="ru-RU" sz="2800" i="1" dirty="0"/>
              <a:t>Указ президента Республики Беларусь от 24.05.2018 № 201). </a:t>
            </a:r>
            <a:endParaRPr lang="ru-RU" sz="2800" i="1" dirty="0" smtClean="0"/>
          </a:p>
          <a:p>
            <a:pPr marL="0" indent="0">
              <a:buNone/>
            </a:pPr>
            <a:endParaRPr lang="ru-RU" sz="2800" b="1" u="sng" dirty="0" smtClean="0"/>
          </a:p>
          <a:p>
            <a:pPr marL="0" indent="0">
              <a:buNone/>
            </a:pPr>
            <a:r>
              <a:rPr lang="ru-RU" sz="2800" b="1" u="sng" dirty="0" smtClean="0"/>
              <a:t>Санкции</a:t>
            </a:r>
            <a:r>
              <a:rPr lang="ru-RU" sz="2800" dirty="0"/>
              <a:t>, применяемые к спортсмену за нарушение антидопинговых правил, </a:t>
            </a:r>
            <a:r>
              <a:rPr lang="ru-RU" sz="2800" b="1" u="sng" dirty="0"/>
              <a:t>зависят </a:t>
            </a:r>
            <a:r>
              <a:rPr lang="ru-RU" sz="2800" b="1" u="sng" dirty="0" smtClean="0"/>
              <a:t>от: </a:t>
            </a:r>
          </a:p>
          <a:p>
            <a:r>
              <a:rPr lang="ru-RU" sz="2800" b="1" dirty="0" smtClean="0"/>
              <a:t>вида нарушения </a:t>
            </a:r>
          </a:p>
          <a:p>
            <a:r>
              <a:rPr lang="ru-RU" sz="2800" b="1" dirty="0" smtClean="0"/>
              <a:t>класса </a:t>
            </a:r>
            <a:r>
              <a:rPr lang="ru-RU" sz="2800" b="1" dirty="0"/>
              <a:t>запрещенных субстанций, обнаруженных в пробе, </a:t>
            </a:r>
            <a:endParaRPr lang="ru-RU" sz="2800" b="1" dirty="0" smtClean="0"/>
          </a:p>
          <a:p>
            <a:r>
              <a:rPr lang="ru-RU" sz="2800" b="1" dirty="0" smtClean="0"/>
              <a:t>впервые </a:t>
            </a:r>
            <a:r>
              <a:rPr lang="ru-RU" sz="2800" b="1" dirty="0"/>
              <a:t>ли совершенно это нарушение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34391541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00" y="330200"/>
            <a:ext cx="11442700" cy="626109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Если </a:t>
            </a:r>
            <a:r>
              <a:rPr lang="ru-RU" sz="2800" b="1" u="sng" dirty="0" smtClean="0"/>
              <a:t>нарушение</a:t>
            </a:r>
            <a:r>
              <a:rPr lang="ru-RU" sz="2800" dirty="0" smtClean="0"/>
              <a:t> антидопинговых правил произошло в </a:t>
            </a:r>
            <a:r>
              <a:rPr lang="ru-RU" sz="2800" b="1" u="sng" dirty="0" smtClean="0"/>
              <a:t>соревновательный период</a:t>
            </a:r>
            <a:r>
              <a:rPr lang="ru-RU" sz="2800" dirty="0" smtClean="0"/>
              <a:t>, </a:t>
            </a:r>
            <a:r>
              <a:rPr lang="ru-RU" sz="2800" b="1" u="sng" dirty="0" smtClean="0"/>
              <a:t>результаты</a:t>
            </a:r>
            <a:r>
              <a:rPr lang="ru-RU" sz="2800" dirty="0" smtClean="0"/>
              <a:t>, показанные спортсменом на соревновании, </a:t>
            </a:r>
            <a:r>
              <a:rPr 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аннулируются, а спортсмена лишают медалей, очков, призов. </a:t>
            </a:r>
          </a:p>
          <a:p>
            <a:r>
              <a:rPr lang="ru-RU" sz="2800" dirty="0" smtClean="0"/>
              <a:t>Как правило, </a:t>
            </a:r>
            <a:r>
              <a:rPr lang="ru-RU" sz="2800" b="1" u="sng" dirty="0" smtClean="0"/>
              <a:t>результаты аннулируются задним числом </a:t>
            </a:r>
            <a:r>
              <a:rPr lang="ru-RU" sz="2800" dirty="0" smtClean="0"/>
              <a:t>– с даты нарушения антидопингового правила (например, с даты взятия пробы) вплоть до начала периода временного отстранения или начала периода дисквалификации. </a:t>
            </a:r>
          </a:p>
          <a:p>
            <a:r>
              <a:rPr lang="ru-RU" sz="2800" b="1" u="sng" dirty="0" smtClean="0"/>
              <a:t>Дисквалификация</a:t>
            </a:r>
            <a:r>
              <a:rPr lang="ru-RU" sz="2800" dirty="0" smtClean="0"/>
              <a:t> означает </a:t>
            </a:r>
            <a:r>
              <a:rPr lang="ru-RU" sz="2800" dirty="0"/>
              <a:t>именно то, о чем говорит – </a:t>
            </a:r>
            <a:r>
              <a:rPr lang="ru-RU" sz="2800" b="1" dirty="0"/>
              <a:t>спортсмен </a:t>
            </a:r>
            <a:r>
              <a:rPr lang="ru-RU" sz="2800" b="1" dirty="0" smtClean="0"/>
              <a:t>не </a:t>
            </a:r>
            <a:r>
              <a:rPr lang="ru-RU" sz="2800" b="1" dirty="0"/>
              <a:t>может участвовать ни в каких соревнованиях или иной спортивной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14132749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" y="330200"/>
            <a:ext cx="9083502" cy="635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В период дисквалификации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" y="876301"/>
            <a:ext cx="11836400" cy="5638800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дисквалифицированный </a:t>
            </a:r>
            <a:r>
              <a:rPr lang="ru-RU" sz="2800" dirty="0"/>
              <a:t>спортсмен </a:t>
            </a:r>
            <a:r>
              <a:rPr lang="ru-RU" sz="2800" b="1" u="sng" dirty="0"/>
              <a:t>не имеет права </a:t>
            </a:r>
            <a:r>
              <a:rPr lang="ru-RU" sz="2800" dirty="0"/>
              <a:t>принимать участие в соревнованиях или иной деятельности (например, тренировка с командой), организованной подписавшей стороной в каком-либо качестве, за исключением специальных антидопинговых образовательных или реабилитационных программ; </a:t>
            </a:r>
            <a:endParaRPr lang="ru-RU" sz="2800" dirty="0" smtClean="0"/>
          </a:p>
          <a:p>
            <a:r>
              <a:rPr lang="ru-RU" sz="2800" dirty="0" smtClean="0"/>
              <a:t>если </a:t>
            </a:r>
            <a:r>
              <a:rPr lang="ru-RU" sz="2800" dirty="0"/>
              <a:t>спортсмен </a:t>
            </a:r>
            <a:r>
              <a:rPr lang="ru-RU" sz="2800" b="1" u="sng" dirty="0"/>
              <a:t>нарушает запрет </a:t>
            </a:r>
            <a:r>
              <a:rPr lang="ru-RU" sz="2800" dirty="0"/>
              <a:t>на участие, то его </a:t>
            </a:r>
            <a:r>
              <a:rPr lang="ru-RU" sz="2800" b="1" u="sng" dirty="0"/>
              <a:t>результаты аннулируются</a:t>
            </a:r>
            <a:r>
              <a:rPr lang="ru-RU" sz="2800" dirty="0"/>
              <a:t>, а новый срок дисквалификации, равный по длине первоначальному сроку, будет добавлен к концу первой дисквалификации; </a:t>
            </a:r>
            <a:endParaRPr lang="ru-RU" sz="2800" dirty="0" smtClean="0"/>
          </a:p>
          <a:p>
            <a:r>
              <a:rPr lang="ru-RU" sz="2800" dirty="0" smtClean="0"/>
              <a:t>спортсмен</a:t>
            </a:r>
            <a:r>
              <a:rPr lang="ru-RU" sz="2800" dirty="0"/>
              <a:t>, находящийся в дисквалификации, </a:t>
            </a:r>
            <a:r>
              <a:rPr lang="ru-RU" sz="2800" b="1" u="sng" dirty="0" smtClean="0"/>
              <a:t>должен проходить тестирование</a:t>
            </a:r>
            <a:r>
              <a:rPr lang="ru-RU" sz="2800" dirty="0" smtClean="0"/>
              <a:t> на </a:t>
            </a:r>
            <a:r>
              <a:rPr lang="ru-RU" sz="2800" dirty="0"/>
              <a:t>предмет наличия в организме запрещенных веществ.</a:t>
            </a:r>
            <a:endParaRPr lang="ru-RU" sz="2800" b="1" u="sng" dirty="0"/>
          </a:p>
        </p:txBody>
      </p:sp>
    </p:spTree>
    <p:extLst>
      <p:ext uri="{BB962C8B-B14F-4D97-AF65-F5344CB8AC3E}">
        <p14:creationId xmlns:p14="http://schemas.microsoft.com/office/powerpoint/2010/main" xmlns="" val="805063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" y="736599"/>
            <a:ext cx="10883900" cy="5304763"/>
          </a:xfrm>
        </p:spPr>
        <p:txBody>
          <a:bodyPr>
            <a:normAutofit/>
          </a:bodyPr>
          <a:lstStyle/>
          <a:p>
            <a:r>
              <a:rPr lang="ru-RU" sz="2800" b="1" u="sng" dirty="0"/>
              <a:t>Всемирная антидопинговая программа </a:t>
            </a:r>
            <a:r>
              <a:rPr lang="ru-RU" sz="2800" dirty="0"/>
              <a:t>включает в себя все компоненты, необходимые для обеспечения оптимальной гармонизации и внедрения лучших методов организации в международных и национальных антидопинговых программах.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Основными </a:t>
            </a:r>
            <a:r>
              <a:rPr lang="ru-RU" sz="2800" dirty="0"/>
              <a:t>ее компонентами являются: </a:t>
            </a:r>
            <a:endParaRPr lang="ru-RU" sz="2800" dirty="0" smtClean="0"/>
          </a:p>
          <a:p>
            <a:r>
              <a:rPr lang="ru-RU" sz="2800" dirty="0" smtClean="0"/>
              <a:t>Уровень </a:t>
            </a:r>
            <a:r>
              <a:rPr lang="ru-RU" sz="2800" dirty="0"/>
              <a:t>1. </a:t>
            </a:r>
            <a:r>
              <a:rPr lang="ru-RU" sz="2800" b="1" dirty="0"/>
              <a:t>Кодекс </a:t>
            </a:r>
            <a:endParaRPr lang="ru-RU" sz="2800" b="1" dirty="0" smtClean="0"/>
          </a:p>
          <a:p>
            <a:r>
              <a:rPr lang="ru-RU" sz="2800" dirty="0" smtClean="0"/>
              <a:t>Уровень </a:t>
            </a:r>
            <a:r>
              <a:rPr lang="ru-RU" sz="2800" dirty="0"/>
              <a:t>2. </a:t>
            </a:r>
            <a:r>
              <a:rPr lang="ru-RU" sz="2800" b="1" dirty="0"/>
              <a:t>Международные стандарты </a:t>
            </a:r>
            <a:endParaRPr lang="ru-RU" sz="2800" b="1" dirty="0" smtClean="0"/>
          </a:p>
          <a:p>
            <a:r>
              <a:rPr lang="ru-RU" sz="2800" dirty="0" smtClean="0"/>
              <a:t>Уровень </a:t>
            </a:r>
            <a:r>
              <a:rPr lang="ru-RU" sz="2800" dirty="0"/>
              <a:t>3. </a:t>
            </a:r>
            <a:r>
              <a:rPr lang="ru-RU" sz="2800" b="1" dirty="0"/>
              <a:t>Модели лучших практик и руководства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31093575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00" y="139700"/>
            <a:ext cx="11137900" cy="6388099"/>
          </a:xfrm>
        </p:spPr>
        <p:txBody>
          <a:bodyPr>
            <a:noAutofit/>
          </a:bodyPr>
          <a:lstStyle/>
          <a:p>
            <a:r>
              <a:rPr lang="ru-RU" sz="2800" dirty="0"/>
              <a:t>Во всем мире достигнут консенсус, особенно среди спортсменов, что обманщики, действующие умышленно, должны быть </a:t>
            </a:r>
            <a:r>
              <a:rPr lang="ru-RU" sz="2800" b="1" u="sng" dirty="0"/>
              <a:t>дисквалифицированы сроком на 4 года. </a:t>
            </a:r>
            <a:endParaRPr lang="ru-RU" sz="2800" b="1" u="sng" dirty="0" smtClean="0"/>
          </a:p>
          <a:p>
            <a:r>
              <a:rPr lang="ru-RU" sz="2800" dirty="0" smtClean="0"/>
              <a:t>При </a:t>
            </a:r>
            <a:r>
              <a:rPr lang="ru-RU" sz="2800" dirty="0"/>
              <a:t>этом от </a:t>
            </a:r>
            <a:r>
              <a:rPr lang="ru-RU" sz="2800" b="1" u="sng" dirty="0"/>
              <a:t>вида нарушения</a:t>
            </a:r>
            <a:r>
              <a:rPr lang="ru-RU" sz="2800" dirty="0"/>
              <a:t>, используемой запрещенной субстанции или метода, характера поведения спортсмена и степени вины спортсмена </a:t>
            </a:r>
            <a:r>
              <a:rPr lang="ru-RU" sz="2800" b="1" u="sng" dirty="0"/>
              <a:t>зависит период дисквалификации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ru-RU" sz="2800" dirty="0" smtClean="0"/>
              <a:t>Если </a:t>
            </a:r>
            <a:r>
              <a:rPr lang="ru-RU" sz="2800" dirty="0"/>
              <a:t>было </a:t>
            </a:r>
            <a:r>
              <a:rPr lang="ru-RU" sz="2800" b="1" u="sng" dirty="0"/>
              <a:t>признано</a:t>
            </a:r>
            <a:r>
              <a:rPr lang="ru-RU" sz="2800" dirty="0"/>
              <a:t>, </a:t>
            </a:r>
            <a:r>
              <a:rPr lang="ru-RU" sz="2800" dirty="0" smtClean="0"/>
              <a:t>что </a:t>
            </a:r>
            <a:r>
              <a:rPr lang="ru-RU" sz="2800" dirty="0"/>
              <a:t>спортсмен нарушил антидопинговые правила, данный </a:t>
            </a:r>
            <a:r>
              <a:rPr lang="ru-RU" sz="2800" b="1" u="sng" dirty="0"/>
              <a:t>факт</a:t>
            </a:r>
            <a:r>
              <a:rPr lang="ru-RU" sz="2800" dirty="0"/>
              <a:t> будет обнародован в течение </a:t>
            </a:r>
            <a:r>
              <a:rPr lang="ru-RU" sz="2800" b="1" u="sng" dirty="0" smtClean="0"/>
              <a:t>21 дня </a:t>
            </a:r>
            <a:r>
              <a:rPr lang="ru-RU" sz="2800" dirty="0"/>
              <a:t>с даты окончательного установления факта данного нарушения. </a:t>
            </a:r>
            <a:endParaRPr lang="ru-RU" sz="2800" dirty="0" smtClean="0"/>
          </a:p>
          <a:p>
            <a:pPr marL="0" indent="0">
              <a:buNone/>
            </a:pPr>
            <a:r>
              <a:rPr lang="ru-RU" sz="3200" b="1" dirty="0" smtClean="0"/>
              <a:t>Допинг-пробы </a:t>
            </a:r>
            <a:r>
              <a:rPr lang="ru-RU" sz="3200" b="1" dirty="0"/>
              <a:t>хранятся в течение 10 </a:t>
            </a:r>
            <a:r>
              <a:rPr lang="ru-RU" sz="3200" b="1" dirty="0" smtClean="0"/>
              <a:t>лет!!!</a:t>
            </a:r>
            <a:r>
              <a:rPr lang="ru-RU" sz="3200" dirty="0" smtClean="0"/>
              <a:t> </a:t>
            </a:r>
          </a:p>
          <a:p>
            <a:r>
              <a:rPr lang="ru-RU" sz="2800" dirty="0" smtClean="0"/>
              <a:t>и </a:t>
            </a:r>
            <a:r>
              <a:rPr lang="ru-RU" sz="2800" dirty="0"/>
              <a:t>любые процедуры в связи с нарушением антидопинговых правил могут быть начаты в течение этих 10 лет с даты проведения тестирования спортсмена</a:t>
            </a:r>
          </a:p>
        </p:txBody>
      </p:sp>
    </p:spTree>
    <p:extLst>
      <p:ext uri="{BB962C8B-B14F-4D97-AF65-F5344CB8AC3E}">
        <p14:creationId xmlns:p14="http://schemas.microsoft.com/office/powerpoint/2010/main" xmlns="" val="22193500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" y="698500"/>
            <a:ext cx="11074400" cy="5702299"/>
          </a:xfrm>
        </p:spPr>
        <p:txBody>
          <a:bodyPr>
            <a:normAutofit/>
          </a:bodyPr>
          <a:lstStyle/>
          <a:p>
            <a:r>
              <a:rPr lang="ru-RU" sz="2800" dirty="0"/>
              <a:t>Все спортсмены имеют право на справедливое слушание перед беспристрастным органом. </a:t>
            </a:r>
            <a:endParaRPr lang="ru-RU" sz="2800" dirty="0" smtClean="0"/>
          </a:p>
          <a:p>
            <a:r>
              <a:rPr lang="ru-RU" sz="2800" dirty="0" smtClean="0"/>
              <a:t>Они </a:t>
            </a:r>
            <a:r>
              <a:rPr lang="ru-RU" sz="2800" dirty="0"/>
              <a:t>также имеют право на своевременное проведение слушания по их делу. </a:t>
            </a:r>
            <a:endParaRPr lang="ru-RU" sz="2800" dirty="0" smtClean="0"/>
          </a:p>
          <a:p>
            <a:r>
              <a:rPr lang="ru-RU" sz="2800" dirty="0" smtClean="0"/>
              <a:t>Спортсмены </a:t>
            </a:r>
            <a:r>
              <a:rPr lang="ru-RU" sz="2800" dirty="0"/>
              <a:t>международного уровня подают </a:t>
            </a:r>
            <a:r>
              <a:rPr lang="ru-RU" sz="2800" b="1" u="sng" dirty="0"/>
              <a:t>апелляцию </a:t>
            </a:r>
            <a:r>
              <a:rPr lang="ru-RU" sz="2800" dirty="0"/>
              <a:t>исключительно в </a:t>
            </a:r>
            <a:r>
              <a:rPr lang="ru-RU" sz="2800" b="1" u="sng" dirty="0"/>
              <a:t>Спортивный арбитражный суд в Лозанне. </a:t>
            </a:r>
            <a:endParaRPr lang="ru-RU" sz="2800" b="1" u="sng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других случаях решения могут быть обжалованы в независимой и беспристрастной национальной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20474824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279466" cy="1712911"/>
          </a:xfrm>
        </p:spPr>
        <p:txBody>
          <a:bodyPr/>
          <a:lstStyle/>
          <a:p>
            <a:pPr marL="0" lvl="0" indent="0">
              <a:buClr>
                <a:srgbClr val="90C226"/>
              </a:buClr>
              <a:buNone/>
            </a:pPr>
            <a:r>
              <a:rPr lang="ru-RU" sz="4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4. </a:t>
            </a: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Обязанности тренера-врача в антидопинговой сфере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069988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00" y="584201"/>
            <a:ext cx="11468100" cy="5736562"/>
          </a:xfrm>
        </p:spPr>
        <p:txBody>
          <a:bodyPr>
            <a:noAutofit/>
          </a:bodyPr>
          <a:lstStyle/>
          <a:p>
            <a:r>
              <a:rPr lang="ru-RU" sz="2800" dirty="0"/>
              <a:t>Тренер-врач должен быть всегда в курсе действующих антидопинговых положений во избежание </a:t>
            </a:r>
            <a:r>
              <a:rPr lang="ru-RU" sz="2800" b="1" u="sng" dirty="0"/>
              <a:t>непреднамеренного способствования применения допинга. </a:t>
            </a:r>
            <a:endParaRPr lang="ru-RU" sz="2800" b="1" u="sng" dirty="0" smtClean="0"/>
          </a:p>
          <a:p>
            <a:r>
              <a:rPr lang="ru-RU" sz="2800" dirty="0" smtClean="0"/>
              <a:t>Будучи </a:t>
            </a:r>
            <a:r>
              <a:rPr lang="ru-RU" sz="2800" dirty="0"/>
              <a:t>тренером-врачом, вы должны быть полностью привержены спорту, свободному от допинга. </a:t>
            </a:r>
            <a:endParaRPr lang="ru-RU" sz="2800" dirty="0" smtClean="0"/>
          </a:p>
          <a:p>
            <a:r>
              <a:rPr lang="ru-RU" sz="2800" dirty="0" smtClean="0"/>
              <a:t>Здоровье </a:t>
            </a:r>
            <a:r>
              <a:rPr lang="ru-RU" sz="2800" dirty="0"/>
              <a:t>спортсмена представляет собой вопрос первостепенной важности для врача. </a:t>
            </a:r>
            <a:endParaRPr lang="ru-RU" sz="2800" dirty="0" smtClean="0"/>
          </a:p>
          <a:p>
            <a:r>
              <a:rPr lang="ru-RU" sz="2800" dirty="0" smtClean="0"/>
              <a:t>Логика</a:t>
            </a:r>
            <a:r>
              <a:rPr lang="ru-RU" sz="2800" dirty="0"/>
              <a:t>, где спорт сам по себе опасен и риск допинга – это всего лишь очередной риск, абсолютно неблагоразумна. </a:t>
            </a:r>
            <a:endParaRPr lang="ru-RU" sz="2800" dirty="0" smtClean="0"/>
          </a:p>
          <a:p>
            <a:r>
              <a:rPr lang="ru-RU" sz="2800" dirty="0" smtClean="0"/>
              <a:t>Если </a:t>
            </a:r>
            <a:r>
              <a:rPr lang="ru-RU" sz="2800" dirty="0"/>
              <a:t>бы допинг был разрешен в спорте, какие бы для себя выставлялись рамки и выставлялись бы вообще? </a:t>
            </a:r>
          </a:p>
        </p:txBody>
      </p:sp>
    </p:spTree>
    <p:extLst>
      <p:ext uri="{BB962C8B-B14F-4D97-AF65-F5344CB8AC3E}">
        <p14:creationId xmlns:p14="http://schemas.microsoft.com/office/powerpoint/2010/main" xmlns="" val="36475373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100" y="838201"/>
            <a:ext cx="10172700" cy="5711162"/>
          </a:xfrm>
        </p:spPr>
        <p:txBody>
          <a:bodyPr>
            <a:noAutofit/>
          </a:bodyPr>
          <a:lstStyle/>
          <a:p>
            <a:r>
              <a:rPr lang="ru-RU" sz="2800" dirty="0"/>
              <a:t>Есть спортсмены, любящие риск, которые были бы в особенности склонны существенно злоупотребить субстанцией в ущерб </a:t>
            </a:r>
            <a:r>
              <a:rPr lang="ru-RU" sz="2800" dirty="0" smtClean="0"/>
              <a:t>своему </a:t>
            </a:r>
            <a:r>
              <a:rPr lang="ru-RU" sz="2800" dirty="0"/>
              <a:t>здоровью. </a:t>
            </a:r>
            <a:endParaRPr lang="ru-RU" sz="2800" dirty="0" smtClean="0"/>
          </a:p>
          <a:p>
            <a:r>
              <a:rPr lang="ru-RU" sz="2800" dirty="0" smtClean="0"/>
              <a:t>При </a:t>
            </a:r>
            <a:r>
              <a:rPr lang="ru-RU" sz="2800" dirty="0"/>
              <a:t>таких обстоятельствах, в какой ситуации окажутся те спортсмены, которые желают соревноваться честным путем и без допинга? </a:t>
            </a:r>
            <a:endParaRPr lang="ru-RU" sz="2800" dirty="0" smtClean="0"/>
          </a:p>
          <a:p>
            <a:r>
              <a:rPr lang="ru-RU" sz="2800" dirty="0" smtClean="0"/>
              <a:t>Стоит </a:t>
            </a:r>
            <a:r>
              <a:rPr lang="ru-RU" sz="2800" dirty="0"/>
              <a:t>помнить, что этические принципы, которыми должны руководствоваться тренеры-врачи основываются на принципах как медицинской, так и спортивной этики</a:t>
            </a:r>
          </a:p>
        </p:txBody>
      </p:sp>
    </p:spTree>
    <p:extLst>
      <p:ext uri="{BB962C8B-B14F-4D97-AF65-F5344CB8AC3E}">
        <p14:creationId xmlns:p14="http://schemas.microsoft.com/office/powerpoint/2010/main" xmlns="" val="6575332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635001"/>
            <a:ext cx="11391900" cy="5660362"/>
          </a:xfrm>
        </p:spPr>
        <p:txBody>
          <a:bodyPr>
            <a:noAutofit/>
          </a:bodyPr>
          <a:lstStyle/>
          <a:p>
            <a:r>
              <a:rPr lang="ru-RU" sz="2800" dirty="0"/>
              <a:t>Термин </a:t>
            </a:r>
            <a:r>
              <a:rPr lang="ru-RU" sz="2800" b="1" u="sng" dirty="0"/>
              <a:t>«этика» (греч. </a:t>
            </a:r>
            <a:r>
              <a:rPr lang="ru-RU" sz="2800" b="1" u="sng" dirty="0" err="1"/>
              <a:t>этос</a:t>
            </a:r>
            <a:r>
              <a:rPr lang="ru-RU" sz="2800" b="1" u="sng" dirty="0"/>
              <a:t> — нрав, обычай) </a:t>
            </a:r>
            <a:r>
              <a:rPr lang="ru-RU" sz="2800" dirty="0"/>
              <a:t>может использоваться в двух смыслах. </a:t>
            </a:r>
            <a:endParaRPr lang="ru-RU" sz="2800" dirty="0" smtClean="0"/>
          </a:p>
          <a:p>
            <a:r>
              <a:rPr lang="ru-RU" sz="2800" b="1" dirty="0" smtClean="0"/>
              <a:t>Во-первых</a:t>
            </a:r>
            <a:r>
              <a:rPr lang="ru-RU" sz="2800" dirty="0"/>
              <a:t>, это система неписаных правил, норм, установок, регулирующих взаимоотношения людей или определенных социальных групп. </a:t>
            </a:r>
            <a:endParaRPr lang="ru-RU" sz="2800" dirty="0" smtClean="0"/>
          </a:p>
          <a:p>
            <a:r>
              <a:rPr lang="ru-RU" sz="2800" dirty="0" smtClean="0"/>
              <a:t>Такая </a:t>
            </a:r>
            <a:r>
              <a:rPr lang="ru-RU" sz="2800" dirty="0"/>
              <a:t>этика несет практический смысл, она обусловливается самим фактом общественного опыта, поскольку в обыденной жизни решает задачи постоянного контроля и регулирования отношений между людьми в самых разнообразных ситуациях. </a:t>
            </a:r>
            <a:endParaRPr lang="ru-RU" sz="2800" dirty="0" smtClean="0"/>
          </a:p>
          <a:p>
            <a:r>
              <a:rPr lang="ru-RU" sz="2800" dirty="0" smtClean="0"/>
              <a:t>По </a:t>
            </a:r>
            <a:r>
              <a:rPr lang="ru-RU" sz="2800" dirty="0"/>
              <a:t>мере развития общества смысл этого слова обогатился добавлением таких моральных категорий, как </a:t>
            </a:r>
            <a:r>
              <a:rPr lang="ru-RU" sz="2800" b="1" u="sng" dirty="0"/>
              <a:t>совесть</a:t>
            </a:r>
          </a:p>
        </p:txBody>
      </p:sp>
    </p:spTree>
    <p:extLst>
      <p:ext uri="{BB962C8B-B14F-4D97-AF65-F5344CB8AC3E}">
        <p14:creationId xmlns:p14="http://schemas.microsoft.com/office/powerpoint/2010/main" xmlns="" val="41146354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634" y="357189"/>
            <a:ext cx="10790766" cy="3880773"/>
          </a:xfrm>
        </p:spPr>
        <p:txBody>
          <a:bodyPr>
            <a:noAutofit/>
          </a:bodyPr>
          <a:lstStyle/>
          <a:p>
            <a:r>
              <a:rPr lang="ru-RU" sz="2800" b="1" u="sng" dirty="0"/>
              <a:t>Спортивный кодекс «</a:t>
            </a:r>
            <a:r>
              <a:rPr lang="ru-RU" sz="2800" b="1" u="sng" dirty="0" err="1"/>
              <a:t>Фейр</a:t>
            </a:r>
            <a:r>
              <a:rPr lang="ru-RU" sz="2800" b="1" u="sng" dirty="0"/>
              <a:t> </a:t>
            </a:r>
            <a:r>
              <a:rPr lang="ru-RU" sz="2800" b="1" u="sng" dirty="0" err="1"/>
              <a:t>плей</a:t>
            </a:r>
            <a:r>
              <a:rPr lang="ru-RU" sz="2800" b="1" u="sng" dirty="0"/>
              <a:t>»</a:t>
            </a:r>
            <a:r>
              <a:rPr lang="ru-RU" sz="2800" dirty="0"/>
              <a:t> представляет собой ключевой морально-этический столп в сфере спорта.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соответствии с принципами, обозначенными в этом документе, </a:t>
            </a:r>
            <a:endParaRPr lang="ru-RU" sz="2800" dirty="0" smtClean="0"/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800" b="1" dirty="0" smtClean="0"/>
              <a:t>Лицам</a:t>
            </a:r>
            <a:r>
              <a:rPr lang="ru-RU" sz="2800" b="1" dirty="0"/>
              <a:t>, входящим в окружение спортсмена, включая тренеров, врачей, членов семьи, инвесторов и спонсоров, рекомендовано «формировать в сознании спортсмена стойкое убеждение не добиваться победы любой ценой</a:t>
            </a:r>
            <a:r>
              <a:rPr lang="ru-RU" sz="2800" b="1" dirty="0" smtClean="0"/>
              <a:t>.</a:t>
            </a:r>
          </a:p>
          <a:p>
            <a:pPr marL="0" indent="0">
              <a:buNone/>
            </a:pPr>
            <a:r>
              <a:rPr lang="ru-RU" sz="2800" b="1" dirty="0" smtClean="0"/>
              <a:t> </a:t>
            </a:r>
          </a:p>
          <a:p>
            <a:r>
              <a:rPr lang="ru-RU" sz="2800" dirty="0" smtClean="0"/>
              <a:t>Развивать </a:t>
            </a:r>
            <a:r>
              <a:rPr lang="ru-RU" sz="2800" dirty="0"/>
              <a:t>в сознании спортсмена этические принципы «</a:t>
            </a:r>
            <a:r>
              <a:rPr lang="ru-RU" sz="2800" dirty="0" err="1"/>
              <a:t>Фейр</a:t>
            </a:r>
            <a:r>
              <a:rPr lang="ru-RU" sz="2800" dirty="0"/>
              <a:t> </a:t>
            </a:r>
            <a:r>
              <a:rPr lang="ru-RU" sz="2800" dirty="0" err="1"/>
              <a:t>плей</a:t>
            </a:r>
            <a:r>
              <a:rPr lang="ru-RU" sz="2800" dirty="0"/>
              <a:t>» и толерантности». </a:t>
            </a:r>
          </a:p>
        </p:txBody>
      </p:sp>
    </p:spTree>
    <p:extLst>
      <p:ext uri="{BB962C8B-B14F-4D97-AF65-F5344CB8AC3E}">
        <p14:creationId xmlns:p14="http://schemas.microsoft.com/office/powerpoint/2010/main" xmlns="" val="1691998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8800" y="419101"/>
            <a:ext cx="9652000" cy="5774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Если тренеру-врачу </a:t>
            </a:r>
            <a:r>
              <a:rPr lang="ru-RU" sz="2800" b="1" u="sng" dirty="0"/>
              <a:t>стало известно </a:t>
            </a:r>
            <a:r>
              <a:rPr lang="ru-RU" sz="2800" dirty="0"/>
              <a:t>(в том числе от третьих лиц) об употреблении спортсменами запрещенных в спорте веществ </a:t>
            </a:r>
            <a:r>
              <a:rPr lang="ru-RU" sz="2800" b="1" u="sng" dirty="0"/>
              <a:t>необходимо выполнить </a:t>
            </a:r>
            <a:r>
              <a:rPr lang="ru-RU" sz="2800" dirty="0"/>
              <a:t>один из нижеперечисленных </a:t>
            </a:r>
            <a:r>
              <a:rPr lang="ru-RU" sz="2800" dirty="0" smtClean="0"/>
              <a:t>пунктов</a:t>
            </a:r>
            <a:r>
              <a:rPr lang="ru-RU" sz="2800" dirty="0"/>
              <a:t>: </a:t>
            </a:r>
            <a:endParaRPr lang="ru-RU" sz="2800" dirty="0" smtClean="0"/>
          </a:p>
          <a:p>
            <a:r>
              <a:rPr lang="ru-RU" sz="2800" dirty="0" smtClean="0"/>
              <a:t>1</a:t>
            </a:r>
            <a:r>
              <a:rPr lang="ru-RU" sz="2800" dirty="0"/>
              <a:t>. В кратчайшие сроки лично явиться в НАДА по адресу: 305 </a:t>
            </a:r>
            <a:r>
              <a:rPr lang="ru-RU" sz="2800" dirty="0" err="1"/>
              <a:t>каб</a:t>
            </a:r>
            <a:r>
              <a:rPr lang="ru-RU" sz="2800" dirty="0"/>
              <a:t>., 3-й этаж, пр-т Победителей 109Б «Легкоатлетический манеж», г. Минск и оставить письменное заявление (с подписью) сотрудникам отдела расследования и управления результатом, указав когда, каким образом и при каких обстоятельствах получена информация о возможном нарушении антидопинговых правил. </a:t>
            </a:r>
          </a:p>
        </p:txBody>
      </p:sp>
    </p:spTree>
    <p:extLst>
      <p:ext uri="{BB962C8B-B14F-4D97-AF65-F5344CB8AC3E}">
        <p14:creationId xmlns:p14="http://schemas.microsoft.com/office/powerpoint/2010/main" xmlns="" val="1029763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1734" y="890589"/>
            <a:ext cx="9444566" cy="3880773"/>
          </a:xfrm>
        </p:spPr>
        <p:txBody>
          <a:bodyPr>
            <a:noAutofit/>
          </a:bodyPr>
          <a:lstStyle/>
          <a:p>
            <a:r>
              <a:rPr lang="ru-RU" sz="2800" dirty="0"/>
              <a:t>2. В кратчайшие сроки явиться в НАДА и сообщить информацию о возможном нарушении антидопинговых правил под запись на диктофон. </a:t>
            </a:r>
            <a:endParaRPr lang="ru-RU" sz="2800" dirty="0" smtClean="0"/>
          </a:p>
          <a:p>
            <a:r>
              <a:rPr lang="ru-RU" sz="2800" dirty="0" smtClean="0"/>
              <a:t>3</a:t>
            </a:r>
            <a:r>
              <a:rPr lang="ru-RU" sz="2800" dirty="0"/>
              <a:t>. В кратчайшие сроки выслать e-</a:t>
            </a:r>
            <a:r>
              <a:rPr lang="ru-RU" sz="2800" dirty="0" err="1"/>
              <a:t>mail</a:t>
            </a:r>
            <a:r>
              <a:rPr lang="ru-RU" sz="2800" dirty="0"/>
              <a:t> на электронный адрес: soobschi.doping@nada.by c описанием обстоятельств и обязательно идентифицировав себя. </a:t>
            </a: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Контактный </a:t>
            </a:r>
            <a:r>
              <a:rPr lang="ru-RU" sz="2800" dirty="0"/>
              <a:t>телефон отдела расследования и управления результатом 8 017 2272890</a:t>
            </a:r>
          </a:p>
        </p:txBody>
      </p:sp>
    </p:spTree>
    <p:extLst>
      <p:ext uri="{BB962C8B-B14F-4D97-AF65-F5344CB8AC3E}">
        <p14:creationId xmlns:p14="http://schemas.microsoft.com/office/powerpoint/2010/main" xmlns="" val="4152082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300" y="127000"/>
            <a:ext cx="10642600" cy="787400"/>
          </a:xfrm>
        </p:spPr>
        <p:txBody>
          <a:bodyPr/>
          <a:lstStyle/>
          <a:p>
            <a:r>
              <a:rPr lang="ru-RU" b="1" dirty="0"/>
              <a:t>Всемирный антидопинговый кодекс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00" y="914400"/>
            <a:ext cx="11239500" cy="57276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800" b="1" dirty="0"/>
              <a:t>2003 </a:t>
            </a:r>
            <a:r>
              <a:rPr lang="ru-RU" sz="2800" b="1" dirty="0" smtClean="0"/>
              <a:t>год. </a:t>
            </a:r>
          </a:p>
          <a:p>
            <a:r>
              <a:rPr lang="ru-RU" sz="2800" b="1" i="1" dirty="0" smtClean="0"/>
              <a:t>Кодекс </a:t>
            </a:r>
            <a:r>
              <a:rPr lang="ru-RU" sz="2800" b="1" i="1" dirty="0"/>
              <a:t>– основополагающий документ в борьбе с допингом</a:t>
            </a:r>
            <a:r>
              <a:rPr lang="ru-RU" sz="2800" dirty="0"/>
              <a:t> </a:t>
            </a:r>
            <a:r>
              <a:rPr lang="ru-RU" sz="2800" b="1" i="1" dirty="0"/>
              <a:t>в спорте </a:t>
            </a:r>
            <a:endParaRPr lang="ru-RU" sz="2800" b="1" i="1" dirty="0" smtClean="0"/>
          </a:p>
          <a:p>
            <a:r>
              <a:rPr lang="ru-RU" sz="2800" dirty="0" smtClean="0"/>
              <a:t>был </a:t>
            </a:r>
            <a:r>
              <a:rPr lang="ru-RU" sz="2800" dirty="0"/>
              <a:t>единогласно принят в Копенгагене </a:t>
            </a:r>
            <a:r>
              <a:rPr lang="ru-RU" sz="2800" dirty="0" smtClean="0"/>
              <a:t>на </a:t>
            </a:r>
            <a:r>
              <a:rPr lang="ru-RU" sz="2800" dirty="0"/>
              <a:t>Всемирной конференции по борьбе с допингом в спорте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b="1" dirty="0"/>
              <a:t>2004 </a:t>
            </a:r>
            <a:r>
              <a:rPr lang="ru-RU" sz="2800" b="1" dirty="0" smtClean="0"/>
              <a:t>год.</a:t>
            </a:r>
            <a:endParaRPr lang="ru-RU" sz="2800" b="1" dirty="0"/>
          </a:p>
          <a:p>
            <a:r>
              <a:rPr lang="ru-RU" sz="2800" dirty="0" smtClean="0"/>
              <a:t>Начал действовать. </a:t>
            </a:r>
          </a:p>
          <a:p>
            <a:pPr marL="0" indent="0">
              <a:buNone/>
            </a:pPr>
            <a:r>
              <a:rPr lang="ru-RU" sz="2800" b="1" dirty="0"/>
              <a:t>17 ноября 2007 года.</a:t>
            </a:r>
            <a:endParaRPr lang="ru-RU" sz="2800" b="1" dirty="0" smtClean="0"/>
          </a:p>
          <a:p>
            <a:r>
              <a:rPr lang="ru-RU" sz="2800" dirty="0" smtClean="0"/>
              <a:t>Измененный </a:t>
            </a:r>
            <a:r>
              <a:rPr lang="ru-RU" sz="2800" dirty="0"/>
              <a:t>Всемирный антидопинговый кодекс утвержден Советом учредителей Всемирного антидопингового агентства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/>
              <a:t>С 1 </a:t>
            </a:r>
            <a:r>
              <a:rPr lang="ru-RU" sz="2800" b="1" dirty="0"/>
              <a:t>января 2009 года. </a:t>
            </a:r>
          </a:p>
          <a:p>
            <a:r>
              <a:rPr lang="ru-RU" sz="2800" dirty="0" smtClean="0"/>
              <a:t>Первая </a:t>
            </a:r>
            <a:r>
              <a:rPr lang="ru-RU" sz="2800" dirty="0"/>
              <a:t>редакция с изменениями к Кодексу вступила в силу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/>
              <a:t>С 1 </a:t>
            </a:r>
            <a:r>
              <a:rPr lang="ru-RU" sz="2800" b="1" dirty="0"/>
              <a:t>января 2015 года. </a:t>
            </a:r>
          </a:p>
          <a:p>
            <a:r>
              <a:rPr lang="ru-RU" sz="2800" dirty="0" smtClean="0"/>
              <a:t>Вторая </a:t>
            </a:r>
            <a:r>
              <a:rPr lang="ru-RU" sz="2800" dirty="0"/>
              <a:t>редакция вступила в </a:t>
            </a:r>
            <a:r>
              <a:rPr lang="ru-RU" sz="2800" dirty="0" smtClean="0"/>
              <a:t>силу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275598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00" y="622299"/>
            <a:ext cx="10617200" cy="5419063"/>
          </a:xfrm>
        </p:spPr>
        <p:txBody>
          <a:bodyPr>
            <a:normAutofit/>
          </a:bodyPr>
          <a:lstStyle/>
          <a:p>
            <a:r>
              <a:rPr lang="ru-RU" sz="2800" b="1" u="sng" dirty="0"/>
              <a:t>Кодекс является основой антидопинговой системы </a:t>
            </a:r>
            <a:r>
              <a:rPr lang="ru-RU" sz="2800" dirty="0"/>
              <a:t>и признан правительствами более 170 государств, в том числе и Республикой Беларусь. </a:t>
            </a:r>
            <a:endParaRPr lang="ru-RU" sz="2800" dirty="0" smtClean="0"/>
          </a:p>
          <a:p>
            <a:r>
              <a:rPr lang="ru-RU" sz="2800" dirty="0" smtClean="0"/>
              <a:t>С </a:t>
            </a:r>
            <a:r>
              <a:rPr lang="ru-RU" sz="2800" dirty="0"/>
              <a:t>полным текстом Кодекса можно ознакомиться на сайте Всемирного антидопингового агентства </a:t>
            </a:r>
            <a:endParaRPr lang="ru-RU" sz="2800" dirty="0" smtClean="0"/>
          </a:p>
          <a:p>
            <a:pPr marL="0" indent="0">
              <a:buNone/>
            </a:pPr>
            <a:endParaRPr lang="ru-RU" sz="3200" b="1" dirty="0" smtClean="0"/>
          </a:p>
          <a:p>
            <a:pPr marL="0" indent="0">
              <a:buNone/>
            </a:pPr>
            <a:r>
              <a:rPr lang="ru-RU" sz="3200" b="1" dirty="0" smtClean="0"/>
              <a:t>(</a:t>
            </a:r>
            <a:r>
              <a:rPr lang="ru-RU" sz="3200" b="1" dirty="0"/>
              <a:t>с русской версией Кодекса можно ознакомиться на сайте Национального антидопингового агентства www.nada.by).</a:t>
            </a:r>
          </a:p>
        </p:txBody>
      </p:sp>
    </p:spTree>
    <p:extLst>
      <p:ext uri="{BB962C8B-B14F-4D97-AF65-F5344CB8AC3E}">
        <p14:creationId xmlns:p14="http://schemas.microsoft.com/office/powerpoint/2010/main" xmlns="" val="2559458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215900"/>
            <a:ext cx="11239500" cy="914400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Цели Всемирного антидопингового кодекса и Всемирной антидопинговой </a:t>
            </a:r>
            <a:r>
              <a:rPr lang="ru-RU" sz="2800" b="1" dirty="0" smtClean="0"/>
              <a:t>программы: 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700" y="1130300"/>
            <a:ext cx="11061700" cy="4911062"/>
          </a:xfrm>
        </p:spPr>
        <p:txBody>
          <a:bodyPr>
            <a:normAutofit/>
          </a:bodyPr>
          <a:lstStyle/>
          <a:p>
            <a:r>
              <a:rPr lang="ru-RU" sz="2800" b="1" dirty="0"/>
              <a:t>защищать</a:t>
            </a:r>
            <a:r>
              <a:rPr lang="ru-RU" sz="2800" dirty="0"/>
              <a:t> фундаментальное право спортсменов участвовать в соревнованиях, свободных от допинга, и таким образом пропагандировать здоровье, справедливость и равенство для всех спортсменов; </a:t>
            </a:r>
            <a:endParaRPr lang="ru-RU" sz="2800" dirty="0" smtClean="0"/>
          </a:p>
          <a:p>
            <a:r>
              <a:rPr lang="ru-RU" sz="2800" b="1" dirty="0" smtClean="0"/>
              <a:t>обеспечивать</a:t>
            </a:r>
            <a:r>
              <a:rPr lang="ru-RU" sz="2800" dirty="0" smtClean="0"/>
              <a:t> </a:t>
            </a:r>
            <a:r>
              <a:rPr lang="ru-RU" sz="2800" dirty="0"/>
              <a:t>создание согласованных, скоординированных и эффективных антидопинговых программ, как на международном, так и на национальном уровнях, чтобы раскрывать, сдерживать и предотвращать случаи применения допинга.</a:t>
            </a:r>
          </a:p>
        </p:txBody>
      </p:sp>
    </p:spTree>
    <p:extLst>
      <p:ext uri="{BB962C8B-B14F-4D97-AF65-F5344CB8AC3E}">
        <p14:creationId xmlns:p14="http://schemas.microsoft.com/office/powerpoint/2010/main" xmlns="" val="1242567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74699"/>
            <a:ext cx="10511366" cy="5266663"/>
          </a:xfrm>
        </p:spPr>
        <p:txBody>
          <a:bodyPr>
            <a:normAutofit/>
          </a:bodyPr>
          <a:lstStyle/>
          <a:p>
            <a:r>
              <a:rPr lang="ru-RU" sz="2800" b="1" u="sng" dirty="0"/>
              <a:t>Кодекс</a:t>
            </a:r>
            <a:r>
              <a:rPr lang="ru-RU" sz="2800" dirty="0"/>
              <a:t> является основополагающим и </a:t>
            </a:r>
            <a:r>
              <a:rPr lang="ru-RU" sz="2800" b="1" u="sng" dirty="0"/>
              <a:t>универсальным </a:t>
            </a:r>
            <a:r>
              <a:rPr lang="ru-RU" sz="2800" dirty="0"/>
              <a:t>документом, на котором основывается Всемирная антидопинговая программа в спорте. </a:t>
            </a:r>
            <a:endParaRPr lang="ru-RU" sz="2800" dirty="0" smtClean="0"/>
          </a:p>
          <a:p>
            <a:r>
              <a:rPr lang="ru-RU" sz="2800" dirty="0" smtClean="0"/>
              <a:t>Для </a:t>
            </a:r>
            <a:r>
              <a:rPr lang="ru-RU" sz="2800" dirty="0"/>
              <a:t>достижения эффективного взаимодействия в тех вопросах, по которым требуется единообразие, Кодекс содержит достаточно </a:t>
            </a:r>
            <a:r>
              <a:rPr lang="ru-RU" sz="2800" b="1" u="sng" dirty="0"/>
              <a:t>конкретные положения</a:t>
            </a:r>
            <a:r>
              <a:rPr lang="ru-RU" sz="2800" dirty="0"/>
              <a:t>, в то же время он достаточно </a:t>
            </a:r>
            <a:r>
              <a:rPr lang="ru-RU" sz="2800" b="1" u="sng" dirty="0"/>
              <a:t>универсален</a:t>
            </a:r>
            <a:r>
              <a:rPr lang="ru-RU" sz="2800" dirty="0"/>
              <a:t> в тех случаях, когда требуется гибкий подход к вопросам применения на практике принципов борьбы с допингом.</a:t>
            </a:r>
          </a:p>
        </p:txBody>
      </p:sp>
    </p:spTree>
    <p:extLst>
      <p:ext uri="{BB962C8B-B14F-4D97-AF65-F5344CB8AC3E}">
        <p14:creationId xmlns:p14="http://schemas.microsoft.com/office/powerpoint/2010/main" xmlns="" val="3928669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333499"/>
            <a:ext cx="10109200" cy="4707863"/>
          </a:xfrm>
        </p:spPr>
        <p:txBody>
          <a:bodyPr>
            <a:normAutofit/>
          </a:bodyPr>
          <a:lstStyle/>
          <a:p>
            <a:r>
              <a:rPr lang="ru-RU" sz="2800" dirty="0"/>
              <a:t>Всемирный антидопинговый кодекс </a:t>
            </a:r>
            <a:r>
              <a:rPr lang="ru-RU" sz="2800" b="1" u="sng" dirty="0"/>
              <a:t>требует </a:t>
            </a:r>
            <a:r>
              <a:rPr lang="ru-RU" sz="2800" dirty="0"/>
              <a:t>от каждой антидопинговой организации </a:t>
            </a:r>
            <a:r>
              <a:rPr lang="ru-RU" sz="2800" b="1" u="sng" dirty="0"/>
              <a:t>способствовать развитию и проведению в жизнь</a:t>
            </a:r>
            <a:r>
              <a:rPr lang="ru-RU" sz="2800" dirty="0"/>
              <a:t> программ по образованию и предупреждению применения допинга для всех спортсменов, тренеров, врачей и др. заинтересованных лиц. </a:t>
            </a:r>
          </a:p>
        </p:txBody>
      </p:sp>
    </p:spTree>
    <p:extLst>
      <p:ext uri="{BB962C8B-B14F-4D97-AF65-F5344CB8AC3E}">
        <p14:creationId xmlns:p14="http://schemas.microsoft.com/office/powerpoint/2010/main" xmlns="" val="2822384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7400" y="2404534"/>
            <a:ext cx="8486603" cy="1646302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2. Международные стандарты</a:t>
            </a:r>
            <a:b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260697995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E427D0-2E93-44E7-A116-A572BF011EEE}"/>
</file>

<file path=customXml/itemProps2.xml><?xml version="1.0" encoding="utf-8"?>
<ds:datastoreItem xmlns:ds="http://schemas.openxmlformats.org/officeDocument/2006/customXml" ds:itemID="{E7B1E485-2052-4E7E-9AA4-CD0B4E54D9B5}"/>
</file>

<file path=customXml/itemProps3.xml><?xml version="1.0" encoding="utf-8"?>
<ds:datastoreItem xmlns:ds="http://schemas.openxmlformats.org/officeDocument/2006/customXml" ds:itemID="{00E688AD-7E88-4AC4-BBA4-D566FDE76D5D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640</TotalTime>
  <Words>2215</Words>
  <Application>Microsoft Office PowerPoint</Application>
  <PresentationFormat>Произвольный</PresentationFormat>
  <Paragraphs>171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Грань</vt:lpstr>
      <vt:lpstr>Тема 2. Всемирная антидопинговая программа, антидопинговые правила и санкции за их нарушение </vt:lpstr>
      <vt:lpstr>Слайд 2</vt:lpstr>
      <vt:lpstr>Слайд 3</vt:lpstr>
      <vt:lpstr>Всемирный антидопинговый кодекс </vt:lpstr>
      <vt:lpstr>Слайд 5</vt:lpstr>
      <vt:lpstr>Цели Всемирного антидопингового кодекса и Всемирной антидопинговой программы: </vt:lpstr>
      <vt:lpstr>Слайд 7</vt:lpstr>
      <vt:lpstr>Слайд 8</vt:lpstr>
      <vt:lpstr>2. Международные стандарты </vt:lpstr>
      <vt:lpstr>Международные стандарты</vt:lpstr>
      <vt:lpstr>Стандарт ”Список запрещенных субстанций и методов“</vt:lpstr>
      <vt:lpstr>Слайд 12</vt:lpstr>
      <vt:lpstr>Слайд 13</vt:lpstr>
      <vt:lpstr>Слайд 14</vt:lpstr>
      <vt:lpstr>Международный стандарт по терапевтическому использованию</vt:lpstr>
      <vt:lpstr>Слайд 16</vt:lpstr>
      <vt:lpstr>Международный стандарт по тестированию и расследованиям</vt:lpstr>
      <vt:lpstr>Слайд 18</vt:lpstr>
      <vt:lpstr>Модели лучших практик и руководства</vt:lpstr>
      <vt:lpstr>Слайд 20</vt:lpstr>
      <vt:lpstr>Слайд 21</vt:lpstr>
      <vt:lpstr>К нарушениям антидопинговых правил относятся!!!: </vt:lpstr>
      <vt:lpstr>Слайд 23</vt:lpstr>
      <vt:lpstr>Слайд 24</vt:lpstr>
      <vt:lpstr>Слайд 25</vt:lpstr>
      <vt:lpstr>Слайд 26</vt:lpstr>
      <vt:lpstr>Слайд 27</vt:lpstr>
      <vt:lpstr>Слайд 28</vt:lpstr>
      <vt:lpstr>В период дисквалификации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БОРЬБЫ С ДОПИНГОМ В СПОРТЕ</dc:title>
  <dc:creator>Андрей</dc:creator>
  <cp:lastModifiedBy>user</cp:lastModifiedBy>
  <cp:revision>38</cp:revision>
  <dcterms:created xsi:type="dcterms:W3CDTF">2019-09-04T12:44:25Z</dcterms:created>
  <dcterms:modified xsi:type="dcterms:W3CDTF">2025-01-16T09:55:04Z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